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6" r:id="rId3"/>
    <p:sldId id="294" r:id="rId4"/>
    <p:sldId id="289" r:id="rId5"/>
    <p:sldId id="304" r:id="rId6"/>
    <p:sldId id="292" r:id="rId7"/>
    <p:sldId id="277" r:id="rId8"/>
    <p:sldId id="290" r:id="rId9"/>
    <p:sldId id="299" r:id="rId10"/>
    <p:sldId id="303" r:id="rId11"/>
    <p:sldId id="296" r:id="rId12"/>
    <p:sldId id="295" r:id="rId13"/>
    <p:sldId id="293" r:id="rId14"/>
    <p:sldId id="297" r:id="rId15"/>
    <p:sldId id="298" r:id="rId16"/>
    <p:sldId id="300" r:id="rId17"/>
    <p:sldId id="291" r:id="rId18"/>
    <p:sldId id="288" r:id="rId19"/>
    <p:sldId id="269" r:id="rId20"/>
    <p:sldId id="283" r:id="rId21"/>
    <p:sldId id="302" r:id="rId22"/>
    <p:sldId id="301"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9" d="100"/>
          <a:sy n="69" d="100"/>
        </p:scale>
        <p:origin x="-1776" y="-72"/>
      </p:cViewPr>
      <p:guideLst>
        <p:guide orient="horz" pos="2160"/>
        <p:guide pos="2880"/>
      </p:guideLst>
    </p:cSldViewPr>
  </p:slideViewPr>
  <p:notesTextViewPr>
    <p:cViewPr>
      <p:scale>
        <a:sx n="1" d="1"/>
        <a:sy n="1" d="1"/>
      </p:scale>
      <p:origin x="0" y="0"/>
    </p:cViewPr>
  </p:notesTextViewPr>
  <p:sorterViewPr>
    <p:cViewPr>
      <p:scale>
        <a:sx n="200" d="100"/>
        <a:sy n="200" d="100"/>
      </p:scale>
      <p:origin x="0" y="230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1DC23-EB68-4F7F-BA02-4C53DEF78566}" type="datetimeFigureOut">
              <a:rPr lang="en-US" smtClean="0"/>
              <a:t>6/10/2017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7D364D-D63B-4B9A-8CDC-FFC89B6BD3CF}" type="slidenum">
              <a:rPr lang="en-US" smtClean="0"/>
              <a:t>‹#›</a:t>
            </a:fld>
            <a:endParaRPr lang="en-US"/>
          </a:p>
        </p:txBody>
      </p:sp>
    </p:spTree>
    <p:extLst>
      <p:ext uri="{BB962C8B-B14F-4D97-AF65-F5344CB8AC3E}">
        <p14:creationId xmlns:p14="http://schemas.microsoft.com/office/powerpoint/2010/main" val="287653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6/10/2017</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6/10/2017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6/10/2017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6/10/2017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6/10/2017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6/10/2017</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hdr="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Ethnocentrism" TargetMode="External"/><Relationship Id="rId2" Type="http://schemas.openxmlformats.org/officeDocument/2006/relationships/hyperlink" Target="https://en.wikipedia.org/wiki/Ideology" TargetMode="External"/><Relationship Id="rId1" Type="http://schemas.openxmlformats.org/officeDocument/2006/relationships/slideLayout" Target="../slideLayouts/slideLayout2.xml"/><Relationship Id="rId5" Type="http://schemas.openxmlformats.org/officeDocument/2006/relationships/hyperlink" Target="https://en.wikipedia.org/wiki/Populism" TargetMode="External"/><Relationship Id="rId4" Type="http://schemas.openxmlformats.org/officeDocument/2006/relationships/hyperlink" Target="https://en.wikipedia.org/wiki/Anti-elitis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876800"/>
            <a:ext cx="7239000" cy="1301649"/>
          </a:xfrm>
        </p:spPr>
        <p:txBody>
          <a:bodyPr>
            <a:normAutofit fontScale="90000"/>
          </a:bodyPr>
          <a:lstStyle/>
          <a:p>
            <a:r>
              <a:rPr lang="en-US" dirty="0" smtClean="0"/>
              <a:t>Right-Wing Populism in Europe and the United States</a:t>
            </a:r>
            <a:endParaRPr lang="en-US" dirty="0"/>
          </a:p>
        </p:txBody>
      </p:sp>
      <p:sp>
        <p:nvSpPr>
          <p:cNvPr id="4" name="TextBox 3"/>
          <p:cNvSpPr txBox="1"/>
          <p:nvPr/>
        </p:nvSpPr>
        <p:spPr>
          <a:xfrm>
            <a:off x="1295400" y="1752600"/>
            <a:ext cx="6207661" cy="646331"/>
          </a:xfrm>
          <a:prstGeom prst="rect">
            <a:avLst/>
          </a:prstGeom>
          <a:noFill/>
        </p:spPr>
        <p:txBody>
          <a:bodyPr wrap="none" rtlCol="0">
            <a:spAutoFit/>
          </a:bodyPr>
          <a:lstStyle/>
          <a:p>
            <a:r>
              <a:rPr lang="en-US" dirty="0" smtClean="0"/>
              <a:t>A lecture prepared for delivery at Mini University,</a:t>
            </a:r>
          </a:p>
          <a:p>
            <a:r>
              <a:rPr lang="en-US" dirty="0" smtClean="0"/>
              <a:t>Indiana University, Bloomington, Indiana, on June 13, 2017</a:t>
            </a:r>
          </a:p>
        </p:txBody>
      </p:sp>
      <p:sp>
        <p:nvSpPr>
          <p:cNvPr id="5" name="TextBox 4"/>
          <p:cNvSpPr txBox="1"/>
          <p:nvPr/>
        </p:nvSpPr>
        <p:spPr>
          <a:xfrm>
            <a:off x="2057400" y="2667000"/>
            <a:ext cx="4915000" cy="830997"/>
          </a:xfrm>
          <a:prstGeom prst="rect">
            <a:avLst/>
          </a:prstGeom>
          <a:noFill/>
        </p:spPr>
        <p:txBody>
          <a:bodyPr wrap="none" rtlCol="0">
            <a:spAutoFit/>
          </a:bodyPr>
          <a:lstStyle/>
          <a:p>
            <a:r>
              <a:rPr lang="en-US" sz="2400" dirty="0" smtClean="0"/>
              <a:t>Jeffrey A. Hart, Emeritus Professor</a:t>
            </a:r>
          </a:p>
          <a:p>
            <a:r>
              <a:rPr lang="en-US" sz="2400" dirty="0"/>
              <a:t>o</a:t>
            </a:r>
            <a:r>
              <a:rPr lang="en-US" sz="2400" dirty="0" smtClean="0"/>
              <a:t>f Political Science</a:t>
            </a:r>
            <a:endParaRPr lang="en-US" sz="2400" dirty="0"/>
          </a:p>
        </p:txBody>
      </p:sp>
    </p:spTree>
    <p:extLst>
      <p:ext uri="{BB962C8B-B14F-4D97-AF65-F5344CB8AC3E}">
        <p14:creationId xmlns:p14="http://schemas.microsoft.com/office/powerpoint/2010/main" val="2281500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CF52C1-9A39-494C-9977-BBEFAB872C1F}" type="datetime1">
              <a:rPr lang="en-US" smtClean="0"/>
              <a:pPr/>
              <a:t>6/10/2017</a:t>
            </a:fld>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10</a:t>
            </a:fld>
            <a:endParaRPr lang="en-US"/>
          </a:p>
        </p:txBody>
      </p:sp>
      <p:sp>
        <p:nvSpPr>
          <p:cNvPr id="8" name="Title 7"/>
          <p:cNvSpPr>
            <a:spLocks noGrp="1"/>
          </p:cNvSpPr>
          <p:nvPr>
            <p:ph type="title"/>
          </p:nvPr>
        </p:nvSpPr>
        <p:spPr/>
        <p:txBody>
          <a:bodyPr/>
          <a:lstStyle/>
          <a:p>
            <a:r>
              <a:rPr lang="en-US" dirty="0" smtClean="0"/>
              <a:t>Geert Wilders, Dutch PVV</a:t>
            </a:r>
            <a:endParaRPr lang="en-US" dirty="0"/>
          </a:p>
        </p:txBody>
      </p:sp>
      <p:pic>
        <p:nvPicPr>
          <p:cNvPr id="11" name="Content Placeholder 10"/>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0112" y="2743200"/>
            <a:ext cx="3429000" cy="3429000"/>
          </a:xfrm>
        </p:spPr>
      </p:pic>
      <p:sp>
        <p:nvSpPr>
          <p:cNvPr id="10" name="Content Placeholder 9"/>
          <p:cNvSpPr>
            <a:spLocks noGrp="1"/>
          </p:cNvSpPr>
          <p:nvPr>
            <p:ph sz="quarter" idx="14"/>
          </p:nvPr>
        </p:nvSpPr>
        <p:spPr/>
        <p:txBody>
          <a:bodyPr/>
          <a:lstStyle/>
          <a:p>
            <a:r>
              <a:rPr lang="en-US" dirty="0" smtClean="0"/>
              <a:t>Founder of PVV (Party for Freedom)</a:t>
            </a:r>
          </a:p>
          <a:p>
            <a:r>
              <a:rPr lang="en-US" dirty="0" smtClean="0"/>
              <a:t>Strongly </a:t>
            </a:r>
            <a:r>
              <a:rPr lang="en-US" dirty="0" smtClean="0"/>
              <a:t>Anti-Islam</a:t>
            </a:r>
          </a:p>
          <a:p>
            <a:r>
              <a:rPr lang="en-US" dirty="0" smtClean="0"/>
              <a:t>Favors tax on “head rags”</a:t>
            </a:r>
            <a:endParaRPr lang="en-US" dirty="0" smtClean="0"/>
          </a:p>
          <a:p>
            <a:r>
              <a:rPr lang="en-US" dirty="0" smtClean="0"/>
              <a:t>Keeps his distance from fascists and neo-fascists</a:t>
            </a:r>
          </a:p>
          <a:p>
            <a:r>
              <a:rPr lang="en-US" dirty="0" smtClean="0"/>
              <a:t>Convicted of inciting discrimination against </a:t>
            </a:r>
            <a:r>
              <a:rPr lang="en-US" dirty="0" smtClean="0"/>
              <a:t>Moroccans</a:t>
            </a:r>
          </a:p>
          <a:p>
            <a:r>
              <a:rPr lang="en-US" dirty="0" smtClean="0"/>
              <a:t>PVV gained seats in 2017</a:t>
            </a:r>
            <a:endParaRPr lang="en-US" dirty="0"/>
          </a:p>
        </p:txBody>
      </p:sp>
    </p:spTree>
    <p:extLst>
      <p:ext uri="{BB962C8B-B14F-4D97-AF65-F5344CB8AC3E}">
        <p14:creationId xmlns:p14="http://schemas.microsoft.com/office/powerpoint/2010/main" val="3881024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9967FD-6084-4075-993E-77EC8038773F}" type="datetime1">
              <a:rPr lang="en-US" smtClean="0"/>
              <a:pPr/>
              <a:t>6/10/2017</a:t>
            </a:fld>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11</a:t>
            </a:fld>
            <a:endParaRPr lang="en-US"/>
          </a:p>
        </p:txBody>
      </p:sp>
      <p:sp>
        <p:nvSpPr>
          <p:cNvPr id="6" name="Title 5"/>
          <p:cNvSpPr>
            <a:spLocks noGrp="1"/>
          </p:cNvSpPr>
          <p:nvPr>
            <p:ph type="title"/>
          </p:nvPr>
        </p:nvSpPr>
        <p:spPr/>
        <p:txBody>
          <a:bodyPr>
            <a:normAutofit fontScale="90000"/>
          </a:bodyPr>
          <a:lstStyle/>
          <a:p>
            <a:r>
              <a:rPr lang="en-US" dirty="0" smtClean="0"/>
              <a:t>Matteo </a:t>
            </a:r>
            <a:r>
              <a:rPr lang="en-US" dirty="0" err="1" smtClean="0"/>
              <a:t>Salvini</a:t>
            </a:r>
            <a:r>
              <a:rPr lang="en-US" dirty="0" smtClean="0"/>
              <a:t>, Northern League in Italy</a:t>
            </a:r>
            <a:endParaRPr lang="en-US" dirty="0"/>
          </a:p>
        </p:txBody>
      </p:sp>
      <p:pic>
        <p:nvPicPr>
          <p:cNvPr id="8" name="Content Placeholder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26551" y="2769639"/>
            <a:ext cx="3541222" cy="3541222"/>
          </a:xfrm>
        </p:spPr>
      </p:pic>
      <p:sp>
        <p:nvSpPr>
          <p:cNvPr id="2" name="Content Placeholder 1"/>
          <p:cNvSpPr>
            <a:spLocks noGrp="1"/>
          </p:cNvSpPr>
          <p:nvPr>
            <p:ph sz="quarter" idx="14"/>
          </p:nvPr>
        </p:nvSpPr>
        <p:spPr/>
        <p:txBody>
          <a:bodyPr/>
          <a:lstStyle/>
          <a:p>
            <a:r>
              <a:rPr lang="en-US" dirty="0" smtClean="0"/>
              <a:t>Head of </a:t>
            </a:r>
            <a:r>
              <a:rPr lang="en-US" dirty="0" err="1" smtClean="0"/>
              <a:t>Lega</a:t>
            </a:r>
            <a:r>
              <a:rPr lang="en-US" dirty="0" smtClean="0"/>
              <a:t> Nord since 2013</a:t>
            </a:r>
          </a:p>
          <a:p>
            <a:r>
              <a:rPr lang="en-US" dirty="0" smtClean="0"/>
              <a:t>Member of European Parliament</a:t>
            </a:r>
          </a:p>
          <a:p>
            <a:r>
              <a:rPr lang="en-US" dirty="0" err="1" smtClean="0"/>
              <a:t>Euroskeptic</a:t>
            </a:r>
            <a:r>
              <a:rPr lang="en-US" dirty="0" smtClean="0"/>
              <a:t> and strongly opposes illegal immigration</a:t>
            </a:r>
          </a:p>
          <a:p>
            <a:r>
              <a:rPr lang="en-US" dirty="0" smtClean="0"/>
              <a:t>Supports Padania (separation of Northern from Southern Italy)</a:t>
            </a:r>
          </a:p>
          <a:p>
            <a:endParaRPr lang="en-US" dirty="0"/>
          </a:p>
        </p:txBody>
      </p:sp>
    </p:spTree>
    <p:extLst>
      <p:ext uri="{BB962C8B-B14F-4D97-AF65-F5344CB8AC3E}">
        <p14:creationId xmlns:p14="http://schemas.microsoft.com/office/powerpoint/2010/main" val="3608728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9967FD-6084-4075-993E-77EC8038773F}" type="datetime1">
              <a:rPr lang="en-US" smtClean="0"/>
              <a:pPr/>
              <a:t>6/10/2017</a:t>
            </a:fld>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12</a:t>
            </a:fld>
            <a:endParaRPr lang="en-US"/>
          </a:p>
        </p:txBody>
      </p:sp>
      <p:sp>
        <p:nvSpPr>
          <p:cNvPr id="2" name="Title 1"/>
          <p:cNvSpPr>
            <a:spLocks noGrp="1"/>
          </p:cNvSpPr>
          <p:nvPr>
            <p:ph type="title"/>
          </p:nvPr>
        </p:nvSpPr>
        <p:spPr/>
        <p:txBody>
          <a:bodyPr>
            <a:normAutofit fontScale="90000"/>
          </a:bodyPr>
          <a:lstStyle/>
          <a:p>
            <a:r>
              <a:rPr lang="en-US" dirty="0" smtClean="0"/>
              <a:t>Norbert Hofer, Austrian Freedom Party </a:t>
            </a:r>
            <a:endParaRPr lang="en-US" dirty="0"/>
          </a:p>
        </p:txBody>
      </p:sp>
      <p:sp>
        <p:nvSpPr>
          <p:cNvPr id="8" name="Content Placeholder 7"/>
          <p:cNvSpPr>
            <a:spLocks noGrp="1"/>
          </p:cNvSpPr>
          <p:nvPr>
            <p:ph sz="quarter" idx="14"/>
          </p:nvPr>
        </p:nvSpPr>
        <p:spPr/>
        <p:txBody>
          <a:bodyPr/>
          <a:lstStyle/>
          <a:p>
            <a:r>
              <a:rPr lang="en-US" dirty="0" smtClean="0"/>
              <a:t>Narrowly lost 2016 Election for President</a:t>
            </a:r>
          </a:p>
          <a:p>
            <a:r>
              <a:rPr lang="en-US" dirty="0" smtClean="0"/>
              <a:t>Received 47 percent of votes in second round</a:t>
            </a:r>
          </a:p>
          <a:p>
            <a:r>
              <a:rPr lang="en-US" dirty="0" smtClean="0"/>
              <a:t>Opposes immigration, free trade, globalization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743200"/>
            <a:ext cx="3733800" cy="3733800"/>
          </a:xfrm>
          <a:prstGeom prst="rect">
            <a:avLst/>
          </a:prstGeom>
        </p:spPr>
      </p:pic>
    </p:spTree>
    <p:extLst>
      <p:ext uri="{BB962C8B-B14F-4D97-AF65-F5344CB8AC3E}">
        <p14:creationId xmlns:p14="http://schemas.microsoft.com/office/powerpoint/2010/main" val="1852333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13</a:t>
            </a:fld>
            <a:endParaRPr lang="en-US"/>
          </a:p>
        </p:txBody>
      </p:sp>
      <p:sp>
        <p:nvSpPr>
          <p:cNvPr id="2" name="Title 1"/>
          <p:cNvSpPr>
            <a:spLocks noGrp="1"/>
          </p:cNvSpPr>
          <p:nvPr>
            <p:ph type="title"/>
          </p:nvPr>
        </p:nvSpPr>
        <p:spPr/>
        <p:txBody>
          <a:bodyPr>
            <a:normAutofit fontScale="90000"/>
          </a:bodyPr>
          <a:lstStyle/>
          <a:p>
            <a:r>
              <a:rPr lang="en-US" dirty="0" smtClean="0"/>
              <a:t>Marine Le Pen and the National Front in France</a:t>
            </a:r>
            <a:endParaRPr lang="en-US" dirty="0"/>
          </a:p>
        </p:txBody>
      </p:sp>
      <p:sp>
        <p:nvSpPr>
          <p:cNvPr id="8" name="Content Placeholder 7"/>
          <p:cNvSpPr>
            <a:spLocks noGrp="1"/>
          </p:cNvSpPr>
          <p:nvPr>
            <p:ph sz="quarter" idx="14"/>
          </p:nvPr>
        </p:nvSpPr>
        <p:spPr/>
        <p:txBody>
          <a:bodyPr/>
          <a:lstStyle/>
          <a:p>
            <a:r>
              <a:rPr lang="en-US" dirty="0" smtClean="0"/>
              <a:t>Took over leadership of National Front from her father</a:t>
            </a:r>
          </a:p>
          <a:p>
            <a:r>
              <a:rPr lang="en-US" dirty="0" smtClean="0"/>
              <a:t>Tried to make the party more acceptable to voters by expelling racist and </a:t>
            </a:r>
            <a:r>
              <a:rPr lang="en-US" dirty="0" err="1" smtClean="0"/>
              <a:t>anti-semitic</a:t>
            </a:r>
            <a:r>
              <a:rPr lang="en-US" dirty="0" smtClean="0"/>
              <a:t> members</a:t>
            </a:r>
          </a:p>
          <a:p>
            <a:r>
              <a:rPr lang="en-US" dirty="0" smtClean="0"/>
              <a:t>Won 34 percent of the vote for President in 2017</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743200"/>
            <a:ext cx="3810000" cy="3810000"/>
          </a:xfrm>
          <a:prstGeom prst="rect">
            <a:avLst/>
          </a:prstGeom>
        </p:spPr>
      </p:pic>
    </p:spTree>
    <p:extLst>
      <p:ext uri="{BB962C8B-B14F-4D97-AF65-F5344CB8AC3E}">
        <p14:creationId xmlns:p14="http://schemas.microsoft.com/office/powerpoint/2010/main" val="1999638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14</a:t>
            </a:fld>
            <a:endParaRPr lang="en-US"/>
          </a:p>
        </p:txBody>
      </p:sp>
      <p:sp>
        <p:nvSpPr>
          <p:cNvPr id="2" name="Title 1"/>
          <p:cNvSpPr>
            <a:spLocks noGrp="1"/>
          </p:cNvSpPr>
          <p:nvPr>
            <p:ph type="title"/>
          </p:nvPr>
        </p:nvSpPr>
        <p:spPr/>
        <p:txBody>
          <a:bodyPr/>
          <a:lstStyle/>
          <a:p>
            <a:r>
              <a:rPr lang="en-US" dirty="0" smtClean="0"/>
              <a:t>Nigel Farage, UKIP in Britain</a:t>
            </a:r>
            <a:endParaRPr lang="en-US" dirty="0"/>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45880" y="2743200"/>
            <a:ext cx="3102565" cy="3594100"/>
          </a:xfrm>
        </p:spPr>
      </p:pic>
      <p:sp>
        <p:nvSpPr>
          <p:cNvPr id="3" name="Content Placeholder 2"/>
          <p:cNvSpPr>
            <a:spLocks noGrp="1"/>
          </p:cNvSpPr>
          <p:nvPr>
            <p:ph sz="quarter" idx="14"/>
          </p:nvPr>
        </p:nvSpPr>
        <p:spPr/>
        <p:txBody>
          <a:bodyPr/>
          <a:lstStyle/>
          <a:p>
            <a:r>
              <a:rPr lang="en-US" dirty="0" smtClean="0"/>
              <a:t>Led UKIP 2010-2016</a:t>
            </a:r>
          </a:p>
          <a:p>
            <a:r>
              <a:rPr lang="en-US" dirty="0" smtClean="0"/>
              <a:t>Big role in Brexit vote</a:t>
            </a:r>
          </a:p>
          <a:p>
            <a:r>
              <a:rPr lang="en-US" dirty="0" smtClean="0"/>
              <a:t>Big admirer of Donald Trump and Steve Bannon</a:t>
            </a:r>
          </a:p>
          <a:p>
            <a:r>
              <a:rPr lang="en-US" dirty="0" smtClean="0"/>
              <a:t>Supported Marine Le Pen</a:t>
            </a:r>
          </a:p>
          <a:p>
            <a:r>
              <a:rPr lang="en-US" dirty="0" smtClean="0"/>
              <a:t>Currently works for Fox News</a:t>
            </a:r>
            <a:endParaRPr lang="en-US" dirty="0"/>
          </a:p>
        </p:txBody>
      </p:sp>
    </p:spTree>
    <p:extLst>
      <p:ext uri="{BB962C8B-B14F-4D97-AF65-F5344CB8AC3E}">
        <p14:creationId xmlns:p14="http://schemas.microsoft.com/office/powerpoint/2010/main" val="2510673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15</a:t>
            </a:fld>
            <a:endParaRPr lang="en-US"/>
          </a:p>
        </p:txBody>
      </p:sp>
      <p:sp>
        <p:nvSpPr>
          <p:cNvPr id="2" name="Title 1"/>
          <p:cNvSpPr>
            <a:spLocks noGrp="1"/>
          </p:cNvSpPr>
          <p:nvPr>
            <p:ph type="title"/>
          </p:nvPr>
        </p:nvSpPr>
        <p:spPr/>
        <p:txBody>
          <a:bodyPr>
            <a:normAutofit fontScale="90000"/>
          </a:bodyPr>
          <a:lstStyle/>
          <a:p>
            <a:r>
              <a:rPr lang="en-US" dirty="0" err="1" smtClean="0"/>
              <a:t>Frauke</a:t>
            </a:r>
            <a:r>
              <a:rPr lang="en-US" dirty="0" smtClean="0"/>
              <a:t> </a:t>
            </a:r>
            <a:r>
              <a:rPr lang="en-US" dirty="0" err="1" smtClean="0"/>
              <a:t>Petry</a:t>
            </a:r>
            <a:r>
              <a:rPr lang="en-US" dirty="0" smtClean="0"/>
              <a:t>, Alternative for Germany</a:t>
            </a:r>
            <a:endParaRPr lang="en-US" dirty="0"/>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26551" y="2769639"/>
            <a:ext cx="3541222" cy="3541222"/>
          </a:xfrm>
        </p:spPr>
      </p:pic>
      <p:sp>
        <p:nvSpPr>
          <p:cNvPr id="3" name="Content Placeholder 2"/>
          <p:cNvSpPr>
            <a:spLocks noGrp="1"/>
          </p:cNvSpPr>
          <p:nvPr>
            <p:ph sz="quarter" idx="14"/>
          </p:nvPr>
        </p:nvSpPr>
        <p:spPr/>
        <p:txBody>
          <a:bodyPr/>
          <a:lstStyle/>
          <a:p>
            <a:r>
              <a:rPr lang="en-US" dirty="0" smtClean="0"/>
              <a:t>Chairwoman of party since 2015</a:t>
            </a:r>
          </a:p>
          <a:p>
            <a:r>
              <a:rPr lang="en-US" dirty="0" smtClean="0"/>
              <a:t>Anti-Muslim, wants to ban minarets</a:t>
            </a:r>
          </a:p>
          <a:p>
            <a:r>
              <a:rPr lang="en-US" dirty="0" smtClean="0"/>
              <a:t>Opposes Sharia law</a:t>
            </a:r>
          </a:p>
          <a:p>
            <a:r>
              <a:rPr lang="en-US" dirty="0" smtClean="0"/>
              <a:t>Opposes existing immigration practices</a:t>
            </a:r>
            <a:endParaRPr lang="en-US" dirty="0"/>
          </a:p>
        </p:txBody>
      </p:sp>
    </p:spTree>
    <p:extLst>
      <p:ext uri="{BB962C8B-B14F-4D97-AF65-F5344CB8AC3E}">
        <p14:creationId xmlns:p14="http://schemas.microsoft.com/office/powerpoint/2010/main" val="3937588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7315200" cy="1154097"/>
          </a:xfrm>
        </p:spPr>
        <p:txBody>
          <a:bodyPr/>
          <a:lstStyle/>
          <a:p>
            <a:r>
              <a:rPr lang="en-US" dirty="0" smtClean="0"/>
              <a:t>Is Populism Fascism?</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999" y="2514600"/>
            <a:ext cx="7609007" cy="4114800"/>
          </a:xfrm>
        </p:spPr>
      </p:pic>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16</a:t>
            </a:fld>
            <a:endParaRPr lang="en-US"/>
          </a:p>
        </p:txBody>
      </p:sp>
    </p:spTree>
    <p:extLst>
      <p:ext uri="{BB962C8B-B14F-4D97-AF65-F5344CB8AC3E}">
        <p14:creationId xmlns:p14="http://schemas.microsoft.com/office/powerpoint/2010/main" val="382296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Recent Elections</a:t>
            </a:r>
            <a:endParaRPr lang="en-US" dirty="0"/>
          </a:p>
        </p:txBody>
      </p:sp>
      <p:sp>
        <p:nvSpPr>
          <p:cNvPr id="11" name="Content Placeholder 10"/>
          <p:cNvSpPr>
            <a:spLocks noGrp="1"/>
          </p:cNvSpPr>
          <p:nvPr>
            <p:ph idx="1"/>
          </p:nvPr>
        </p:nvSpPr>
        <p:spPr/>
        <p:txBody>
          <a:bodyPr/>
          <a:lstStyle/>
          <a:p>
            <a:r>
              <a:rPr lang="en-US" dirty="0" smtClean="0"/>
              <a:t>Brexit vote in June 2016</a:t>
            </a:r>
          </a:p>
          <a:p>
            <a:r>
              <a:rPr lang="en-US" dirty="0" smtClean="0"/>
              <a:t>Election of Donald Trump in November 2016</a:t>
            </a:r>
          </a:p>
          <a:p>
            <a:r>
              <a:rPr lang="en-US" dirty="0" smtClean="0"/>
              <a:t>PVV wins seats in Netherlands parliament 2017</a:t>
            </a:r>
          </a:p>
          <a:p>
            <a:r>
              <a:rPr lang="en-US" dirty="0" smtClean="0"/>
              <a:t>Victory of Macron over Le Pen in France in 2017</a:t>
            </a:r>
          </a:p>
          <a:p>
            <a:pPr marL="45720" indent="0">
              <a:buNone/>
            </a:pPr>
            <a:endParaRPr lang="en-US" dirty="0"/>
          </a:p>
        </p:txBody>
      </p:sp>
      <p:sp>
        <p:nvSpPr>
          <p:cNvPr id="3" name="Date Placeholder 2"/>
          <p:cNvSpPr>
            <a:spLocks noGrp="1"/>
          </p:cNvSpPr>
          <p:nvPr>
            <p:ph type="dt" sz="half" idx="10"/>
          </p:nvPr>
        </p:nvSpPr>
        <p:spPr/>
        <p:txBody>
          <a:bodyPr/>
          <a:lstStyle/>
          <a:p>
            <a:fld id="{BE9967FD-6084-4075-993E-77EC8038773F}" type="datetime1">
              <a:rPr lang="en-US" smtClean="0"/>
              <a:pPr/>
              <a:t>6/10/2017</a:t>
            </a:fld>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17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691" y="4435764"/>
            <a:ext cx="2933700" cy="2222500"/>
          </a:xfrm>
          <a:prstGeom prst="rect">
            <a:avLst/>
          </a:prstGeom>
        </p:spPr>
      </p:pic>
    </p:spTree>
    <p:extLst>
      <p:ext uri="{BB962C8B-B14F-4D97-AF65-F5344CB8AC3E}">
        <p14:creationId xmlns:p14="http://schemas.microsoft.com/office/powerpoint/2010/main" val="106009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315200" cy="1154097"/>
          </a:xfrm>
        </p:spPr>
        <p:txBody>
          <a:bodyPr>
            <a:normAutofit fontScale="90000"/>
          </a:bodyPr>
          <a:lstStyle/>
          <a:p>
            <a:r>
              <a:rPr lang="en-US" dirty="0" smtClean="0"/>
              <a:t>Factors that explain the rise of populism (right and left)</a:t>
            </a:r>
            <a:endParaRPr lang="en-US" dirty="0"/>
          </a:p>
        </p:txBody>
      </p:sp>
      <p:sp>
        <p:nvSpPr>
          <p:cNvPr id="3" name="Content Placeholder 2"/>
          <p:cNvSpPr>
            <a:spLocks noGrp="1"/>
          </p:cNvSpPr>
          <p:nvPr>
            <p:ph idx="1"/>
          </p:nvPr>
        </p:nvSpPr>
        <p:spPr>
          <a:xfrm>
            <a:off x="838200" y="2438400"/>
            <a:ext cx="7315200" cy="3539527"/>
          </a:xfrm>
        </p:spPr>
        <p:txBody>
          <a:bodyPr/>
          <a:lstStyle/>
          <a:p>
            <a:r>
              <a:rPr lang="en-US" dirty="0" smtClean="0"/>
              <a:t>Slow economic growth</a:t>
            </a:r>
          </a:p>
          <a:p>
            <a:r>
              <a:rPr lang="en-US" dirty="0" smtClean="0"/>
              <a:t>Dissatisfaction with democratic institutions</a:t>
            </a:r>
          </a:p>
          <a:p>
            <a:r>
              <a:rPr lang="en-US" dirty="0" smtClean="0"/>
              <a:t>Low social mobility and high inequality</a:t>
            </a:r>
          </a:p>
          <a:p>
            <a:r>
              <a:rPr lang="en-US" dirty="0" smtClean="0"/>
              <a:t>Anti-globalization sentiments</a:t>
            </a:r>
          </a:p>
          <a:p>
            <a:r>
              <a:rPr lang="en-US" dirty="0" smtClean="0"/>
              <a:t>Rise in immigration rates and the flow of refugees</a:t>
            </a:r>
          </a:p>
          <a:p>
            <a:r>
              <a:rPr lang="en-US" dirty="0" smtClean="0"/>
              <a:t>Support from Russia</a:t>
            </a:r>
          </a:p>
          <a:p>
            <a:pPr marL="45720" indent="0">
              <a:buNone/>
            </a:pPr>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18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218" y="4546600"/>
            <a:ext cx="3581400" cy="2235200"/>
          </a:xfrm>
          <a:prstGeom prst="rect">
            <a:avLst/>
          </a:prstGeom>
        </p:spPr>
      </p:pic>
    </p:spTree>
    <p:extLst>
      <p:ext uri="{BB962C8B-B14F-4D97-AF65-F5344CB8AC3E}">
        <p14:creationId xmlns:p14="http://schemas.microsoft.com/office/powerpoint/2010/main" val="4095470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Sluggish Growth</a:t>
            </a:r>
            <a:endParaRPr lang="en-US" dirty="0"/>
          </a:p>
        </p:txBody>
      </p:sp>
      <p:sp>
        <p:nvSpPr>
          <p:cNvPr id="3" name="Content Placeholder 2"/>
          <p:cNvSpPr>
            <a:spLocks noGrp="1"/>
          </p:cNvSpPr>
          <p:nvPr>
            <p:ph idx="1"/>
          </p:nvPr>
        </p:nvSpPr>
        <p:spPr/>
        <p:txBody>
          <a:bodyPr/>
          <a:lstStyle/>
          <a:p>
            <a:r>
              <a:rPr lang="en-US" dirty="0" smtClean="0"/>
              <a:t>Major contraction following the financial crisis of 2007-8</a:t>
            </a:r>
          </a:p>
          <a:p>
            <a:r>
              <a:rPr lang="en-US" dirty="0"/>
              <a:t>M</a:t>
            </a:r>
            <a:r>
              <a:rPr lang="en-US" dirty="0" smtClean="0"/>
              <a:t>ajor increases in deficit spending financed by public debt to maintain pre-crisis levels of growth and employment</a:t>
            </a:r>
          </a:p>
          <a:p>
            <a:r>
              <a:rPr lang="en-US" dirty="0" smtClean="0"/>
              <a:t>Increased debt </a:t>
            </a:r>
            <a:r>
              <a:rPr lang="en-US" dirty="0"/>
              <a:t> </a:t>
            </a:r>
            <a:r>
              <a:rPr lang="en-US" dirty="0" smtClean="0"/>
              <a:t>leads to increased interest rates in weaker economies</a:t>
            </a:r>
          </a:p>
          <a:p>
            <a:r>
              <a:rPr lang="en-US" dirty="0" smtClean="0"/>
              <a:t>Adoption of austerity policies to deal with budget shortfalls</a:t>
            </a:r>
          </a:p>
          <a:p>
            <a:r>
              <a:rPr lang="en-US" dirty="0" smtClean="0"/>
              <a:t>Delayed restructuring of sectors that continue to drag down the overall economy</a:t>
            </a:r>
          </a:p>
        </p:txBody>
      </p:sp>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19</a:t>
            </a:fld>
            <a:endParaRPr lang="en-US"/>
          </a:p>
        </p:txBody>
      </p:sp>
    </p:spTree>
    <p:extLst>
      <p:ext uri="{BB962C8B-B14F-4D97-AF65-F5344CB8AC3E}">
        <p14:creationId xmlns:p14="http://schemas.microsoft.com/office/powerpoint/2010/main" val="404177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762000"/>
            <a:ext cx="7315200" cy="1154097"/>
          </a:xfrm>
        </p:spPr>
        <p:txBody>
          <a:bodyPr/>
          <a:lstStyle/>
          <a:p>
            <a:r>
              <a:rPr lang="en-US" dirty="0" smtClean="0"/>
              <a:t>Definitions</a:t>
            </a:r>
            <a:endParaRPr lang="en-US" dirty="0"/>
          </a:p>
        </p:txBody>
      </p:sp>
      <p:sp>
        <p:nvSpPr>
          <p:cNvPr id="8" name="Content Placeholder 7"/>
          <p:cNvSpPr>
            <a:spLocks noGrp="1"/>
          </p:cNvSpPr>
          <p:nvPr>
            <p:ph idx="1"/>
          </p:nvPr>
        </p:nvSpPr>
        <p:spPr>
          <a:xfrm>
            <a:off x="969818" y="2381905"/>
            <a:ext cx="7315200" cy="3539527"/>
          </a:xfrm>
        </p:spPr>
        <p:txBody>
          <a:bodyPr>
            <a:normAutofit lnSpcReduction="10000"/>
          </a:bodyPr>
          <a:lstStyle/>
          <a:p>
            <a:r>
              <a:rPr lang="en-US" b="1" dirty="0" smtClean="0"/>
              <a:t>Populism </a:t>
            </a:r>
            <a:r>
              <a:rPr lang="en-US" dirty="0" smtClean="0"/>
              <a:t>is the quality of appealing to or identifying with ordinary people (not elites)</a:t>
            </a:r>
          </a:p>
          <a:p>
            <a:r>
              <a:rPr lang="en-US" b="1" dirty="0" smtClean="0"/>
              <a:t>Right-wing </a:t>
            </a:r>
            <a:r>
              <a:rPr lang="en-US" b="1" dirty="0"/>
              <a:t>populism</a:t>
            </a:r>
            <a:r>
              <a:rPr lang="en-US" dirty="0"/>
              <a:t> is a political </a:t>
            </a:r>
            <a:r>
              <a:rPr lang="en-US" dirty="0">
                <a:hlinkClick r:id="rId2" tooltip="Ideology"/>
              </a:rPr>
              <a:t>ideology</a:t>
            </a:r>
            <a:r>
              <a:rPr lang="en-US" dirty="0"/>
              <a:t> that rejects the current political consensus and often combines </a:t>
            </a:r>
            <a:r>
              <a:rPr lang="en-US" dirty="0">
                <a:hlinkClick r:id="rId3" tooltip="Ethnocentrism"/>
              </a:rPr>
              <a:t>ethnocentrism</a:t>
            </a:r>
            <a:r>
              <a:rPr lang="en-US" dirty="0"/>
              <a:t>, and </a:t>
            </a:r>
            <a:r>
              <a:rPr lang="en-US" dirty="0">
                <a:hlinkClick r:id="rId4" tooltip="Anti-elitism"/>
              </a:rPr>
              <a:t>anti-elitism</a:t>
            </a:r>
            <a:r>
              <a:rPr lang="en-US" dirty="0"/>
              <a:t>. It is considered </a:t>
            </a:r>
            <a:r>
              <a:rPr lang="en-US" dirty="0">
                <a:hlinkClick r:id="rId5" tooltip="Populism"/>
              </a:rPr>
              <a:t>populism</a:t>
            </a:r>
            <a:r>
              <a:rPr lang="en-US" dirty="0"/>
              <a:t> because of its appeal to the "common man" as opposed to the </a:t>
            </a:r>
            <a:r>
              <a:rPr lang="en-US" dirty="0" smtClean="0"/>
              <a:t>elites.</a:t>
            </a:r>
          </a:p>
          <a:p>
            <a:r>
              <a:rPr lang="en-US" b="1" dirty="0" smtClean="0"/>
              <a:t>Left</a:t>
            </a:r>
            <a:r>
              <a:rPr lang="en-US" dirty="0" smtClean="0"/>
              <a:t>-</a:t>
            </a:r>
            <a:r>
              <a:rPr lang="en-US" b="1" dirty="0" smtClean="0"/>
              <a:t>wing </a:t>
            </a:r>
            <a:r>
              <a:rPr lang="en-US" b="1" dirty="0"/>
              <a:t>populism</a:t>
            </a:r>
            <a:r>
              <a:rPr lang="en-US" dirty="0"/>
              <a:t> is a political ideology which </a:t>
            </a:r>
            <a:r>
              <a:rPr lang="en-US" dirty="0" smtClean="0"/>
              <a:t>combines </a:t>
            </a:r>
            <a:r>
              <a:rPr lang="en-US" b="1" dirty="0" smtClean="0"/>
              <a:t>left</a:t>
            </a:r>
            <a:r>
              <a:rPr lang="en-US" dirty="0" smtClean="0"/>
              <a:t>-</a:t>
            </a:r>
            <a:r>
              <a:rPr lang="en-US" b="1" dirty="0" smtClean="0"/>
              <a:t>wing</a:t>
            </a:r>
            <a:r>
              <a:rPr lang="en-US" dirty="0"/>
              <a:t> politics and </a:t>
            </a:r>
            <a:r>
              <a:rPr lang="en-US" b="1" dirty="0"/>
              <a:t>populist</a:t>
            </a:r>
            <a:r>
              <a:rPr lang="en-US" dirty="0"/>
              <a:t> rhetoric and themes. The rhetoric often consists of anti-elitist sentiments, opposition to the system and speaking for the "common </a:t>
            </a:r>
            <a:r>
              <a:rPr lang="en-US" dirty="0" smtClean="0"/>
              <a:t>people."</a:t>
            </a:r>
            <a:endParaRPr lang="en-US" dirty="0"/>
          </a:p>
          <a:p>
            <a:pPr marL="45720" indent="0">
              <a:buNone/>
            </a:pP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2</a:t>
            </a:fld>
            <a:endParaRPr lang="en-US"/>
          </a:p>
        </p:txBody>
      </p:sp>
    </p:spTree>
    <p:extLst>
      <p:ext uri="{BB962C8B-B14F-4D97-AF65-F5344CB8AC3E}">
        <p14:creationId xmlns:p14="http://schemas.microsoft.com/office/powerpoint/2010/main" val="502712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European Refugee Crisis</a:t>
            </a:r>
            <a:endParaRPr lang="en-US" dirty="0"/>
          </a:p>
        </p:txBody>
      </p:sp>
      <p:sp>
        <p:nvSpPr>
          <p:cNvPr id="7" name="Content Placeholder 6"/>
          <p:cNvSpPr>
            <a:spLocks noGrp="1"/>
          </p:cNvSpPr>
          <p:nvPr>
            <p:ph idx="1"/>
          </p:nvPr>
        </p:nvSpPr>
        <p:spPr/>
        <p:txBody>
          <a:bodyPr/>
          <a:lstStyle/>
          <a:p>
            <a:r>
              <a:rPr lang="en-US" dirty="0" smtClean="0"/>
              <a:t>Began in 2015</a:t>
            </a:r>
          </a:p>
          <a:p>
            <a:r>
              <a:rPr lang="en-US" dirty="0" smtClean="0"/>
              <a:t>Rising numbers seeking asylum: </a:t>
            </a:r>
            <a:r>
              <a:rPr lang="en-US" dirty="0" err="1" smtClean="0"/>
              <a:t>espec</a:t>
            </a:r>
            <a:r>
              <a:rPr lang="en-US" dirty="0" smtClean="0"/>
              <a:t>. Syrians, Afghanis, and Iraqis</a:t>
            </a:r>
          </a:p>
          <a:p>
            <a:r>
              <a:rPr lang="en-US" dirty="0" smtClean="0"/>
              <a:t>Largest number of asylum application in Germany but large numbers of asylum seekers in Greece and Turkey</a:t>
            </a:r>
          </a:p>
          <a:p>
            <a:r>
              <a:rPr lang="en-US" dirty="0" smtClean="0"/>
              <a:t>Turkey has 2 million Syrian refugees now</a:t>
            </a:r>
          </a:p>
          <a:p>
            <a:r>
              <a:rPr lang="en-US" dirty="0" smtClean="0"/>
              <a:t>EU-Turkey deal in March 2016  to send Greek asylum seekers to Turkey in exchange for a big aid package and accelerated negotiations for membership in the EU</a:t>
            </a:r>
            <a:endParaRPr lang="en-US" dirty="0"/>
          </a:p>
        </p:txBody>
      </p:sp>
      <p:sp>
        <p:nvSpPr>
          <p:cNvPr id="3" name="Date Placeholder 2"/>
          <p:cNvSpPr>
            <a:spLocks noGrp="1"/>
          </p:cNvSpPr>
          <p:nvPr>
            <p:ph type="dt" sz="half" idx="10"/>
          </p:nvPr>
        </p:nvSpPr>
        <p:spPr/>
        <p:txBody>
          <a:bodyPr/>
          <a:lstStyle/>
          <a:p>
            <a:fld id="{BE9967FD-6084-4075-993E-77EC8038773F}" type="datetime1">
              <a:rPr lang="en-US" smtClean="0"/>
              <a:pPr/>
              <a:t>6/10/2017</a:t>
            </a:fld>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20</a:t>
            </a:fld>
            <a:endParaRPr lang="en-US"/>
          </a:p>
        </p:txBody>
      </p:sp>
    </p:spTree>
    <p:extLst>
      <p:ext uri="{BB962C8B-B14F-4D97-AF65-F5344CB8AC3E}">
        <p14:creationId xmlns:p14="http://schemas.microsoft.com/office/powerpoint/2010/main" val="3228772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that Influence Anti-Immigration Attitudes</a:t>
            </a:r>
            <a:endParaRPr lang="en-US" dirty="0"/>
          </a:p>
        </p:txBody>
      </p:sp>
      <p:sp>
        <p:nvSpPr>
          <p:cNvPr id="3" name="Content Placeholder 2"/>
          <p:cNvSpPr>
            <a:spLocks noGrp="1"/>
          </p:cNvSpPr>
          <p:nvPr>
            <p:ph idx="1"/>
          </p:nvPr>
        </p:nvSpPr>
        <p:spPr/>
        <p:txBody>
          <a:bodyPr/>
          <a:lstStyle/>
          <a:p>
            <a:r>
              <a:rPr lang="en-US" dirty="0" smtClean="0"/>
              <a:t>Unemployment</a:t>
            </a:r>
          </a:p>
          <a:p>
            <a:r>
              <a:rPr lang="en-US" dirty="0" smtClean="0"/>
              <a:t>Low socio-economic status (</a:t>
            </a:r>
            <a:r>
              <a:rPr lang="en-US" dirty="0" err="1" smtClean="0"/>
              <a:t>espec</a:t>
            </a:r>
            <a:r>
              <a:rPr lang="en-US" dirty="0" smtClean="0"/>
              <a:t>. Education)</a:t>
            </a:r>
          </a:p>
          <a:p>
            <a:r>
              <a:rPr lang="en-US" dirty="0" smtClean="0"/>
              <a:t>Low-skill employment</a:t>
            </a:r>
          </a:p>
          <a:p>
            <a:r>
              <a:rPr lang="en-US" dirty="0" smtClean="0"/>
              <a:t>Youth</a:t>
            </a:r>
          </a:p>
          <a:p>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21</a:t>
            </a:fld>
            <a:endParaRPr lang="en-US"/>
          </a:p>
        </p:txBody>
      </p:sp>
    </p:spTree>
    <p:extLst>
      <p:ext uri="{BB962C8B-B14F-4D97-AF65-F5344CB8AC3E}">
        <p14:creationId xmlns:p14="http://schemas.microsoft.com/office/powerpoint/2010/main" val="525612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“Supply-Side” Factors</a:t>
            </a:r>
            <a:endParaRPr lang="en-US" dirty="0"/>
          </a:p>
        </p:txBody>
      </p:sp>
      <p:sp>
        <p:nvSpPr>
          <p:cNvPr id="3" name="Content Placeholder 2"/>
          <p:cNvSpPr>
            <a:spLocks noGrp="1"/>
          </p:cNvSpPr>
          <p:nvPr>
            <p:ph idx="1"/>
          </p:nvPr>
        </p:nvSpPr>
        <p:spPr/>
        <p:txBody>
          <a:bodyPr/>
          <a:lstStyle/>
          <a:p>
            <a:r>
              <a:rPr lang="en-US" dirty="0" smtClean="0"/>
              <a:t>Multiparty electoral systems</a:t>
            </a:r>
          </a:p>
          <a:p>
            <a:r>
              <a:rPr lang="en-US" dirty="0" smtClean="0"/>
              <a:t>Proportional Representation</a:t>
            </a:r>
          </a:p>
          <a:p>
            <a:r>
              <a:rPr lang="en-US" dirty="0" smtClean="0"/>
              <a:t>Convergence of Mainstream Parties</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22</a:t>
            </a:fld>
            <a:endParaRPr lang="en-US"/>
          </a:p>
        </p:txBody>
      </p:sp>
    </p:spTree>
    <p:extLst>
      <p:ext uri="{BB962C8B-B14F-4D97-AF65-F5344CB8AC3E}">
        <p14:creationId xmlns:p14="http://schemas.microsoft.com/office/powerpoint/2010/main" val="3476306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p:txBody>
          <a:bodyPr/>
          <a:lstStyle/>
          <a:p>
            <a:r>
              <a:rPr lang="en-US" dirty="0" smtClean="0"/>
              <a:t>In Europe, supporters of Right-Wing Populist Parties are anti-immigrant and anti-EU</a:t>
            </a:r>
          </a:p>
          <a:p>
            <a:r>
              <a:rPr lang="en-US" dirty="0"/>
              <a:t>A</a:t>
            </a:r>
            <a:r>
              <a:rPr lang="en-US" dirty="0" smtClean="0"/>
              <a:t>nti-Islamic views are prevalent among both leaders and followers</a:t>
            </a:r>
          </a:p>
          <a:p>
            <a:r>
              <a:rPr lang="en-US" dirty="0" smtClean="0"/>
              <a:t>Until recently, these parties had too few voters to form their own governments or to elect heads of state</a:t>
            </a:r>
          </a:p>
          <a:p>
            <a:r>
              <a:rPr lang="en-US" dirty="0" smtClean="0"/>
              <a:t>Anti-elitist, ethnocentric, anti-democratic elements are worrisome for the future of democracy</a:t>
            </a:r>
          </a:p>
          <a:p>
            <a:r>
              <a:rPr lang="en-US" dirty="0" smtClean="0"/>
              <a:t>If the European economy improves, however, the danger will decrease</a:t>
            </a:r>
          </a:p>
          <a:p>
            <a:endParaRPr lang="en-US" dirty="0"/>
          </a:p>
        </p:txBody>
      </p:sp>
      <p:sp>
        <p:nvSpPr>
          <p:cNvPr id="3" name="Date Placeholder 2"/>
          <p:cNvSpPr>
            <a:spLocks noGrp="1"/>
          </p:cNvSpPr>
          <p:nvPr>
            <p:ph type="dt" sz="half" idx="10"/>
          </p:nvPr>
        </p:nvSpPr>
        <p:spPr/>
        <p:txBody>
          <a:bodyPr/>
          <a:lstStyle/>
          <a:p>
            <a:fld id="{BE9967FD-6084-4075-993E-77EC8038773F}" type="datetime1">
              <a:rPr lang="en-US" smtClean="0"/>
              <a:pPr/>
              <a:t>6/10/2017</a:t>
            </a:fld>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23</a:t>
            </a:fld>
            <a:endParaRPr lang="en-US"/>
          </a:p>
        </p:txBody>
      </p:sp>
    </p:spTree>
    <p:extLst>
      <p:ext uri="{BB962C8B-B14F-4D97-AF65-F5344CB8AC3E}">
        <p14:creationId xmlns:p14="http://schemas.microsoft.com/office/powerpoint/2010/main" val="1866122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Populism in the USA</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3</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199" y="3324721"/>
            <a:ext cx="4156735" cy="233910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46" y="3276600"/>
            <a:ext cx="3657600" cy="2435352"/>
          </a:xfrm>
          <a:prstGeom prst="rect">
            <a:avLst/>
          </a:prstGeom>
        </p:spPr>
      </p:pic>
      <p:sp>
        <p:nvSpPr>
          <p:cNvPr id="9" name="TextBox 8"/>
          <p:cNvSpPr txBox="1"/>
          <p:nvPr/>
        </p:nvSpPr>
        <p:spPr>
          <a:xfrm>
            <a:off x="2057400" y="5835134"/>
            <a:ext cx="1159292" cy="369332"/>
          </a:xfrm>
          <a:prstGeom prst="rect">
            <a:avLst/>
          </a:prstGeom>
          <a:noFill/>
        </p:spPr>
        <p:txBody>
          <a:bodyPr wrap="none" rtlCol="0">
            <a:spAutoFit/>
          </a:bodyPr>
          <a:lstStyle/>
          <a:p>
            <a:r>
              <a:rPr lang="en-US" dirty="0" smtClean="0"/>
              <a:t>Left Wing</a:t>
            </a:r>
            <a:endParaRPr lang="en-US" dirty="0"/>
          </a:p>
        </p:txBody>
      </p:sp>
      <p:sp>
        <p:nvSpPr>
          <p:cNvPr id="10" name="TextBox 9"/>
          <p:cNvSpPr txBox="1"/>
          <p:nvPr/>
        </p:nvSpPr>
        <p:spPr>
          <a:xfrm>
            <a:off x="6035964" y="5835134"/>
            <a:ext cx="1313180" cy="369332"/>
          </a:xfrm>
          <a:prstGeom prst="rect">
            <a:avLst/>
          </a:prstGeom>
          <a:noFill/>
        </p:spPr>
        <p:txBody>
          <a:bodyPr wrap="none" rtlCol="0">
            <a:spAutoFit/>
          </a:bodyPr>
          <a:lstStyle/>
          <a:p>
            <a:r>
              <a:rPr lang="en-US" dirty="0" smtClean="0"/>
              <a:t>Right Wing</a:t>
            </a:r>
            <a:endParaRPr lang="en-US" dirty="0"/>
          </a:p>
        </p:txBody>
      </p:sp>
    </p:spTree>
    <p:extLst>
      <p:ext uri="{BB962C8B-B14F-4D97-AF65-F5344CB8AC3E}">
        <p14:creationId xmlns:p14="http://schemas.microsoft.com/office/powerpoint/2010/main" val="210945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Cas</a:t>
            </a:r>
            <a:r>
              <a:rPr lang="en-US" dirty="0" smtClean="0"/>
              <a:t> </a:t>
            </a:r>
            <a:r>
              <a:rPr lang="en-US" dirty="0" err="1" smtClean="0"/>
              <a:t>Mudde’s</a:t>
            </a:r>
            <a:r>
              <a:rPr lang="en-US" dirty="0" smtClean="0"/>
              <a:t> definition</a:t>
            </a:r>
            <a:endParaRPr lang="en-US" dirty="0"/>
          </a:p>
        </p:txBody>
      </p:sp>
      <p:sp>
        <p:nvSpPr>
          <p:cNvPr id="3" name="Content Placeholder 2"/>
          <p:cNvSpPr>
            <a:spLocks noGrp="1"/>
          </p:cNvSpPr>
          <p:nvPr>
            <p:ph idx="1"/>
          </p:nvPr>
        </p:nvSpPr>
        <p:spPr/>
        <p:txBody>
          <a:bodyPr/>
          <a:lstStyle/>
          <a:p>
            <a:r>
              <a:rPr lang="en-US" dirty="0"/>
              <a:t>“I define populism as an ideology that considers society to be ultimately separated into two homogeneous and antagonistic groups, ‘the pure people’ versus ‘the corrupt elite’, and which argues that politics should be an expression of the </a:t>
            </a:r>
            <a:r>
              <a:rPr lang="en-US" dirty="0" err="1"/>
              <a:t>volonté</a:t>
            </a:r>
            <a:r>
              <a:rPr lang="en-US" dirty="0"/>
              <a:t> </a:t>
            </a:r>
            <a:r>
              <a:rPr lang="en-US" dirty="0" err="1"/>
              <a:t>générale</a:t>
            </a:r>
            <a:r>
              <a:rPr lang="en-US" dirty="0"/>
              <a:t> (general will) of the people.” </a:t>
            </a:r>
          </a:p>
        </p:txBody>
      </p:sp>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4</a:t>
            </a:fld>
            <a:endParaRPr lang="en-US"/>
          </a:p>
        </p:txBody>
      </p:sp>
      <p:pic>
        <p:nvPicPr>
          <p:cNvPr id="1026" name="Picture 2" descr="http://spia.uga.edu/wp-content/uploads/2016/05/mudde-e14863971936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14800"/>
            <a:ext cx="2438400" cy="25603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n illustration from 190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648199"/>
            <a:ext cx="3378202" cy="2026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593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Key Ideological Elements</a:t>
            </a:r>
            <a:endParaRPr lang="en-US" dirty="0"/>
          </a:p>
        </p:txBody>
      </p:sp>
      <p:sp>
        <p:nvSpPr>
          <p:cNvPr id="3" name="Content Placeholder 2"/>
          <p:cNvSpPr>
            <a:spLocks noGrp="1"/>
          </p:cNvSpPr>
          <p:nvPr>
            <p:ph idx="1"/>
          </p:nvPr>
        </p:nvSpPr>
        <p:spPr/>
        <p:txBody>
          <a:bodyPr/>
          <a:lstStyle/>
          <a:p>
            <a:r>
              <a:rPr lang="en-US" dirty="0" smtClean="0"/>
              <a:t>Emphasizing sovereignty of the people</a:t>
            </a:r>
          </a:p>
          <a:p>
            <a:r>
              <a:rPr lang="en-US" dirty="0" smtClean="0"/>
              <a:t>Advocating for the people</a:t>
            </a:r>
          </a:p>
          <a:p>
            <a:r>
              <a:rPr lang="en-US" dirty="0" smtClean="0"/>
              <a:t>Attacking the elites</a:t>
            </a:r>
          </a:p>
          <a:p>
            <a:r>
              <a:rPr lang="en-US" dirty="0" smtClean="0"/>
              <a:t>Ostracizing others</a:t>
            </a:r>
          </a:p>
          <a:p>
            <a:r>
              <a:rPr lang="en-US" dirty="0" smtClean="0"/>
              <a:t>Invoking the heartland</a:t>
            </a:r>
          </a:p>
          <a:p>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5</a:t>
            </a:fld>
            <a:endParaRPr lang="en-US"/>
          </a:p>
        </p:txBody>
      </p:sp>
    </p:spTree>
    <p:extLst>
      <p:ext uri="{BB962C8B-B14F-4D97-AF65-F5344CB8AC3E}">
        <p14:creationId xmlns:p14="http://schemas.microsoft.com/office/powerpoint/2010/main" val="3033216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1154097"/>
          </a:xfrm>
        </p:spPr>
        <p:txBody>
          <a:bodyPr>
            <a:normAutofit fontScale="90000"/>
          </a:bodyPr>
          <a:lstStyle/>
          <a:p>
            <a:r>
              <a:rPr lang="en-US" dirty="0" smtClean="0"/>
              <a:t>Differences among European Right Wing Populists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209800"/>
            <a:ext cx="6553200" cy="4361162"/>
          </a:xfrm>
        </p:spPr>
      </p:pic>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6</a:t>
            </a:fld>
            <a:endParaRPr lang="en-US"/>
          </a:p>
        </p:txBody>
      </p:sp>
    </p:spTree>
    <p:extLst>
      <p:ext uri="{BB962C8B-B14F-4D97-AF65-F5344CB8AC3E}">
        <p14:creationId xmlns:p14="http://schemas.microsoft.com/office/powerpoint/2010/main" val="3962224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473" y="1143000"/>
            <a:ext cx="7315200" cy="1154097"/>
          </a:xfrm>
        </p:spPr>
        <p:txBody>
          <a:bodyPr>
            <a:normAutofit fontScale="90000"/>
          </a:bodyPr>
          <a:lstStyle/>
          <a:p>
            <a:r>
              <a:rPr lang="en-US" dirty="0" smtClean="0"/>
              <a:t>Rise of Rightwing Populist Parties In Western Europe</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6/10/2017</a:t>
            </a:fld>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7</a:t>
            </a:fld>
            <a:endParaRPr lang="en-US"/>
          </a:p>
        </p:txBody>
      </p:sp>
      <p:pic>
        <p:nvPicPr>
          <p:cNvPr id="2050" name="Picture 2" descr="http://qzprod.files.wordpress.com/2014/02/support-for-euroskeptic-rightwing-parties-in-the-european-parliament-2009-election-2014-polls-_chartbuilder-1.png?w=1024&amp;h=5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7620000" cy="404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00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794" y="1284303"/>
            <a:ext cx="7315200" cy="1154097"/>
          </a:xfrm>
        </p:spPr>
        <p:txBody>
          <a:bodyPr>
            <a:normAutofit fontScale="90000"/>
          </a:bodyPr>
          <a:lstStyle/>
          <a:p>
            <a:r>
              <a:rPr lang="en-US" dirty="0" smtClean="0"/>
              <a:t>Popularity of West European Populist Parties</a:t>
            </a:r>
            <a:br>
              <a:rPr lang="en-US" dirty="0" smtClean="0"/>
            </a:br>
            <a:endParaRPr lang="en-US" dirty="0"/>
          </a:p>
        </p:txBody>
      </p:sp>
      <p:sp>
        <p:nvSpPr>
          <p:cNvPr id="3" name="Date Placeholder 2"/>
          <p:cNvSpPr>
            <a:spLocks noGrp="1"/>
          </p:cNvSpPr>
          <p:nvPr>
            <p:ph type="dt" sz="half" idx="10"/>
          </p:nvPr>
        </p:nvSpPr>
        <p:spPr/>
        <p:txBody>
          <a:bodyPr/>
          <a:lstStyle/>
          <a:p>
            <a:fld id="{BE9967FD-6084-4075-993E-77EC8038773F}" type="datetime1">
              <a:rPr lang="en-US" smtClean="0"/>
              <a:pPr/>
              <a:t>6/10/2017</a:t>
            </a:fld>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2438400"/>
            <a:ext cx="8937373" cy="4267200"/>
          </a:xfrm>
          <a:prstGeom prst="rect">
            <a:avLst/>
          </a:prstGeom>
        </p:spPr>
      </p:pic>
    </p:spTree>
    <p:extLst>
      <p:ext uri="{BB962C8B-B14F-4D97-AF65-F5344CB8AC3E}">
        <p14:creationId xmlns:p14="http://schemas.microsoft.com/office/powerpoint/2010/main" val="125274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038600" y="2381386"/>
            <a:ext cx="4207848" cy="4476614"/>
          </a:xfrm>
        </p:spPr>
        <p:txBody>
          <a:bodyPr/>
          <a:lstStyle/>
          <a:p>
            <a:r>
              <a:rPr lang="en-US" dirty="0" smtClean="0"/>
              <a:t>France, Poland, and Austria high on right wing voting intentions</a:t>
            </a:r>
          </a:p>
          <a:p>
            <a:r>
              <a:rPr lang="en-US" dirty="0" smtClean="0"/>
              <a:t>Germany and Italy lower but increasing support</a:t>
            </a:r>
          </a:p>
          <a:p>
            <a:pPr marL="45720" indent="0">
              <a:buNone/>
            </a:pPr>
            <a:endParaRPr lang="en-US" dirty="0"/>
          </a:p>
        </p:txBody>
      </p:sp>
      <p:sp>
        <p:nvSpPr>
          <p:cNvPr id="5" name="Slide Number Placeholder 4"/>
          <p:cNvSpPr>
            <a:spLocks noGrp="1"/>
          </p:cNvSpPr>
          <p:nvPr>
            <p:ph type="sldNum" sz="quarter" idx="12"/>
          </p:nvPr>
        </p:nvSpPr>
        <p:spPr/>
        <p:txBody>
          <a:bodyPr/>
          <a:lstStyle/>
          <a:p>
            <a:fld id="{CE8079A4-7AA8-4A4F-87E2-7781EC5097DD}" type="slidenum">
              <a:rPr lang="en-US" smtClean="0"/>
              <a:pPr/>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
            <a:ext cx="3276474" cy="6858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273" y="838200"/>
            <a:ext cx="2743200" cy="2743200"/>
          </a:xfrm>
          <a:prstGeom prst="rect">
            <a:avLst/>
          </a:prstGeom>
        </p:spPr>
      </p:pic>
      <p:sp>
        <p:nvSpPr>
          <p:cNvPr id="3" name="TextBox 2"/>
          <p:cNvSpPr txBox="1"/>
          <p:nvPr/>
        </p:nvSpPr>
        <p:spPr>
          <a:xfrm>
            <a:off x="7239000" y="1676400"/>
            <a:ext cx="1492716" cy="1200329"/>
          </a:xfrm>
          <a:prstGeom prst="rect">
            <a:avLst/>
          </a:prstGeom>
          <a:noFill/>
        </p:spPr>
        <p:txBody>
          <a:bodyPr wrap="none" rtlCol="0">
            <a:spAutoFit/>
          </a:bodyPr>
          <a:lstStyle/>
          <a:p>
            <a:r>
              <a:rPr lang="en-US" dirty="0" err="1" smtClean="0"/>
              <a:t>Jaroslaw</a:t>
            </a:r>
            <a:endParaRPr lang="en-US" dirty="0" smtClean="0"/>
          </a:p>
          <a:p>
            <a:r>
              <a:rPr lang="en-US" dirty="0" smtClean="0"/>
              <a:t>Kaczynski </a:t>
            </a:r>
          </a:p>
          <a:p>
            <a:r>
              <a:rPr lang="en-US" dirty="0" smtClean="0"/>
              <a:t>of Polish </a:t>
            </a:r>
            <a:r>
              <a:rPr lang="en-US" dirty="0" err="1" smtClean="0"/>
              <a:t>PiS</a:t>
            </a:r>
            <a:endParaRPr lang="en-US" dirty="0" smtClean="0"/>
          </a:p>
          <a:p>
            <a:r>
              <a:rPr lang="en-US" dirty="0" smtClean="0"/>
              <a:t>Party</a:t>
            </a:r>
            <a:r>
              <a:rPr lang="en-US" dirty="0" smtClean="0"/>
              <a:t> </a:t>
            </a:r>
            <a:endParaRPr lang="en-US" dirty="0"/>
          </a:p>
        </p:txBody>
      </p:sp>
    </p:spTree>
    <p:extLst>
      <p:ext uri="{BB962C8B-B14F-4D97-AF65-F5344CB8AC3E}">
        <p14:creationId xmlns:p14="http://schemas.microsoft.com/office/powerpoint/2010/main" val="328977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1260</TotalTime>
  <Words>731</Words>
  <Application>Microsoft Office PowerPoint</Application>
  <PresentationFormat>On-screen Show (4:3)</PresentationFormat>
  <Paragraphs>142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Perspective</vt:lpstr>
      <vt:lpstr>Right-Wing Populism in Europe and the United States</vt:lpstr>
      <vt:lpstr>Definitions</vt:lpstr>
      <vt:lpstr>Populism in the USA</vt:lpstr>
      <vt:lpstr>Cas Mudde’s definition</vt:lpstr>
      <vt:lpstr>Five Key Ideological Elements</vt:lpstr>
      <vt:lpstr>Differences among European Right Wing Populists</vt:lpstr>
      <vt:lpstr>Rise of Rightwing Populist Parties In Western Europe</vt:lpstr>
      <vt:lpstr>Popularity of West European Populist Parties </vt:lpstr>
      <vt:lpstr>PowerPoint Presentation</vt:lpstr>
      <vt:lpstr>Geert Wilders, Dutch PVV</vt:lpstr>
      <vt:lpstr>Matteo Salvini, Northern League in Italy</vt:lpstr>
      <vt:lpstr>Norbert Hofer, Austrian Freedom Party </vt:lpstr>
      <vt:lpstr>Marine Le Pen and the National Front in France</vt:lpstr>
      <vt:lpstr>Nigel Farage, UKIP in Britain</vt:lpstr>
      <vt:lpstr>Frauke Petry, Alternative for Germany</vt:lpstr>
      <vt:lpstr>Is Populism Fascism?</vt:lpstr>
      <vt:lpstr>Notable Recent Elections</vt:lpstr>
      <vt:lpstr>Factors that explain the rise of populism (right and left)</vt:lpstr>
      <vt:lpstr>Causes of Sluggish Growth</vt:lpstr>
      <vt:lpstr>The European Refugee Crisis</vt:lpstr>
      <vt:lpstr>Factors that Influence Anti-Immigration Attitudes</vt:lpstr>
      <vt:lpstr>“Supply-Side” Factors</vt:lpstr>
      <vt:lpstr>Conclusions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dc:title>
  <dc:creator>hartjeff12</dc:creator>
  <cp:lastModifiedBy>hartjeff12</cp:lastModifiedBy>
  <cp:revision>59</cp:revision>
  <dcterms:created xsi:type="dcterms:W3CDTF">2016-05-28T22:34:41Z</dcterms:created>
  <dcterms:modified xsi:type="dcterms:W3CDTF">2017-06-10T18:56:47Z</dcterms:modified>
</cp:coreProperties>
</file>