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58" r:id="rId4"/>
    <p:sldId id="260" r:id="rId5"/>
    <p:sldId id="266" r:id="rId6"/>
    <p:sldId id="259" r:id="rId7"/>
    <p:sldId id="261" r:id="rId8"/>
    <p:sldId id="257" r:id="rId9"/>
    <p:sldId id="263" r:id="rId10"/>
    <p:sldId id="265" r:id="rId11"/>
    <p:sldId id="270" r:id="rId12"/>
    <p:sldId id="268" r:id="rId13"/>
    <p:sldId id="274" r:id="rId14"/>
    <p:sldId id="267" r:id="rId15"/>
    <p:sldId id="269" r:id="rId16"/>
    <p:sldId id="264" r:id="rId17"/>
    <p:sldId id="262" r:id="rId18"/>
    <p:sldId id="271" r:id="rId19"/>
    <p:sldId id="272" r:id="rId20"/>
    <p:sldId id="273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56"/>
    </p:cViewPr>
  </p:sorterViewPr>
  <p:notesViewPr>
    <p:cSldViewPr>
      <p:cViewPr varScale="1">
        <p:scale>
          <a:sx n="52" d="100"/>
          <a:sy n="52" d="100"/>
        </p:scale>
        <p:origin x="-2716" y="-8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775787D5-CD99-4778-9924-79CFA777CB97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B1A05CA3-AD37-4960-9489-6979393F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99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0FA7F2A3-454F-4189-9542-A96642AD8141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F5B0E2E3-D32B-48FF-9D43-70FD22923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2E3-D32B-48FF-9D43-70FD22923B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4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2E3-D32B-48FF-9D43-70FD22923B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2E3-D32B-48FF-9D43-70FD22923B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4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F6FC20-EBD6-468F-8982-6094F97A7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docid=dW88_j2SOL1NvM&amp;tbnid=RF_YTtQitML98M:&amp;ved=0CAUQjRw&amp;url=http://www.bbc.co.uk/worldservice/indepth/80th_anniversary.shtml&amp;ei=dFGCU-2NAYyNyATH3IKwCw&amp;bvm=bv.67720277,d.aWw&amp;psig=AFQjCNHKt03j5a7okOiMogmtzxQJbxwZ9g&amp;ust=14011358462064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docid=evIHM5oDs7pVeM&amp;tbnid=gsA0UV3SAWrrKM:&amp;ved=0CAUQjRw&amp;url=http://allwonmedia.com/entertainment/the-everchanging-world-6-things-people-from-2009-would-be-in-disbelief-over/&amp;ei=iFGCU43fD4aSyATP34G4Bw&amp;bvm=bv.67720277,d.aWw&amp;psig=AFQjCNHKt03j5a7okOiMogmtzxQJbxwZ9g&amp;ust=140113584620648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tuxne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-span.org/video/?291518-1/secretary-clinton-remarks-internet-freed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TAYAZ0POrTejmM&amp;tbnid=_0wsLw0V4iY9UM:&amp;ved=0CAUQjRw&amp;url=http://www.wfs.org/content/futurist-interviews-net-democracy-expert-evgeny-morozov&amp;ei=YUiCU5fGJ8ubyATEm4DoDQ&amp;bvm=bv.67720277,d.aWw&amp;psig=AFQjCNFQsAEH1DnlCPOU5FDLO7rh53Qtrg&amp;ust=1401133531019960" TargetMode="External"/><Relationship Id="rId3" Type="http://schemas.openxmlformats.org/officeDocument/2006/relationships/hyperlink" Target="http://www.youtube.com/watch?v=4uN0xD9qaWk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youtube.com/watch?v=A_0FgRKsqq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docid=VyYlW8NkYNzQxM&amp;tbnid=CTUV6rCD6m1HMM:&amp;ved=0CAUQjRw&amp;url=http://commons.wikimedia.org/wiki/File:Wiki-Conference_New_York_2010_portrait_11_-_Clay_Shirky.jpg&amp;ei=MEiCU-iPIYeiyATQ-YDYAw&amp;bvm=bv.67720277,d.aWw&amp;psig=AFQjCNElo6CLoTA_5EcgxAmYiYIf_DU9uQ&amp;ust=1401133458091110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www.google.com/url?sa=i&amp;source=images&amp;cd=&amp;cad=rja&amp;uact=8&amp;docid=ftGu-tTquRO80M&amp;tbnid=lCGjzEoVZVkZoM:&amp;ved=0CAgQjRw&amp;url=http://www.amazon.com/The-Net-Delusion-Internet-Freedom/dp/1610391063&amp;ei=sEiCU8KKG5afyAT0jYC4Dg&amp;psig=AFQjCNFI9Ticum2TQLYmRe6NTLlrhYML_w&amp;ust=1401133616574838" TargetMode="External"/><Relationship Id="rId4" Type="http://schemas.openxmlformats.org/officeDocument/2006/relationships/hyperlink" Target="http://isbn.nu/9780143114949" TargetMode="External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page.iu.edu/~hartj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hartjeff12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Internet_host_count_1988-2012_log_scale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en.wikipedia.org/wiki/File:Carnabotnet_geovideo_lowres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Politics in the Age of the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A. Hart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867401"/>
            <a:ext cx="4711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Lecture prepared for delivery at Mini University,</a:t>
            </a:r>
          </a:p>
          <a:p>
            <a:r>
              <a:rPr lang="en-US" dirty="0" smtClean="0"/>
              <a:t>Indiana University, Bloomington, June 11,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Social Media in the Arab Spring?</a:t>
            </a:r>
            <a:endParaRPr lang="en-US" dirty="0"/>
          </a:p>
        </p:txBody>
      </p:sp>
      <p:pic>
        <p:nvPicPr>
          <p:cNvPr id="1026" name="Picture 2" descr="http://www.bbc.co.uk/worldservice/includes/core/2/screen/extras/carousel_timeline/80th_anniversary/images/28_arab_spring_facebook_getty_640x39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133601"/>
            <a:ext cx="47148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lwonmedia.com/www/uploads/2014/01/arab-spring-fb-twit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r>
              <a:rPr lang="en-US" dirty="0" smtClean="0"/>
              <a:t>In theory, greater transparency is necessary for preserving democratic institutions</a:t>
            </a:r>
          </a:p>
          <a:p>
            <a:r>
              <a:rPr lang="en-US" dirty="0" smtClean="0"/>
              <a:t>Many democratic governments have pursued this by putting information online and permitting citizen input online</a:t>
            </a:r>
          </a:p>
          <a:p>
            <a:r>
              <a:rPr lang="en-US" dirty="0" smtClean="0"/>
              <a:t>Limits to the above exist because of national security and individual privacy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Government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Security Agency (NSA) massive collection of Internet data</a:t>
            </a:r>
          </a:p>
          <a:p>
            <a:r>
              <a:rPr lang="en-US" dirty="0" smtClean="0"/>
              <a:t>Chinese government authorized hacking of industrial data along with filtering of content that Chinese citizens can access</a:t>
            </a:r>
          </a:p>
          <a:p>
            <a:r>
              <a:rPr lang="en-US" dirty="0" smtClean="0"/>
              <a:t>Storage of videos from closed-circuit video cameras (US, UK, Russia, China, etc.)</a:t>
            </a:r>
          </a:p>
          <a:p>
            <a:r>
              <a:rPr lang="en-US" dirty="0" smtClean="0"/>
              <a:t>Access of governments to private data warehouses (phone companies, Google, etc.)</a:t>
            </a:r>
          </a:p>
        </p:txBody>
      </p:sp>
    </p:spTree>
    <p:extLst>
      <p:ext uri="{BB962C8B-B14F-4D97-AF65-F5344CB8AC3E}">
        <p14:creationId xmlns:p14="http://schemas.microsoft.com/office/powerpoint/2010/main" val="42750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Decision to Tell NSA not to directly access data</a:t>
            </a:r>
            <a:endParaRPr lang="en-US" dirty="0"/>
          </a:p>
        </p:txBody>
      </p:sp>
      <p:pic>
        <p:nvPicPr>
          <p:cNvPr id="2050" name="Picture 2" descr="http://25.media.tumblr.com/c182f58a69cc8940dcb9317cf5622e45/tumblr_mzrw8fIjKN1rroz62o1_5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6928"/>
            <a:ext cx="7010400" cy="49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Cyber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572000"/>
          </a:xfrm>
        </p:spPr>
        <p:txBody>
          <a:bodyPr/>
          <a:lstStyle/>
          <a:p>
            <a:r>
              <a:rPr lang="en-US" dirty="0" smtClean="0"/>
              <a:t>2007 Russian cyber attacks on Estonia</a:t>
            </a:r>
          </a:p>
          <a:p>
            <a:r>
              <a:rPr lang="en-US" dirty="0" smtClean="0"/>
              <a:t>2008 </a:t>
            </a:r>
            <a:r>
              <a:rPr lang="en-US" dirty="0"/>
              <a:t>Wars in Georgia, South Ossetia involved cyber attacks, mainly by civilians but possibly with government involvement</a:t>
            </a:r>
          </a:p>
          <a:p>
            <a:r>
              <a:rPr lang="en-US" dirty="0" smtClean="0"/>
              <a:t>US Department of Defense sets up Cyber Command in 2010</a:t>
            </a:r>
          </a:p>
          <a:p>
            <a:r>
              <a:rPr lang="en-US" dirty="0" smtClean="0"/>
              <a:t>President Obama authorizes cyber attack on Iranian nuclear facilities  (</a:t>
            </a:r>
            <a:r>
              <a:rPr lang="en-US" dirty="0" smtClean="0">
                <a:hlinkClick r:id="rId2"/>
              </a:rPr>
              <a:t>Stuxnet</a:t>
            </a:r>
            <a:r>
              <a:rPr lang="en-US" dirty="0" smtClean="0"/>
              <a:t> worm)</a:t>
            </a:r>
          </a:p>
        </p:txBody>
      </p:sp>
    </p:spTree>
    <p:extLst>
      <p:ext uri="{BB962C8B-B14F-4D97-AF65-F5344CB8AC3E}">
        <p14:creationId xmlns:p14="http://schemas.microsoft.com/office/powerpoint/2010/main" val="21107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Warriors</a:t>
            </a:r>
            <a:endParaRPr lang="en-US" dirty="0"/>
          </a:p>
        </p:txBody>
      </p:sp>
      <p:pic>
        <p:nvPicPr>
          <p:cNvPr id="1026" name="Picture 2" descr="http://blog.logrhythm.com/files/cyberwarfare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5" y="1447801"/>
            <a:ext cx="7467600" cy="48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Hillary Clinton’s Internet Freedom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hlinkClick r:id="rId2"/>
              </a:rPr>
              <a:t>Internet Freedom Speech by Hillary Clinton in January </a:t>
            </a:r>
            <a:r>
              <a:rPr lang="en-US" sz="2600" dirty="0" smtClean="0">
                <a:hlinkClick r:id="rId2"/>
              </a:rPr>
              <a:t>2010</a:t>
            </a:r>
            <a:endParaRPr lang="en-US" sz="2600" dirty="0" smtClean="0"/>
          </a:p>
          <a:p>
            <a:r>
              <a:rPr lang="en-US" sz="2600" dirty="0" smtClean="0"/>
              <a:t>“The spread of information networks is forming a new nervous system for our planet.”</a:t>
            </a:r>
          </a:p>
          <a:p>
            <a:r>
              <a:rPr lang="en-US" sz="2600" dirty="0" smtClean="0"/>
              <a:t>“…information has never been so free.”</a:t>
            </a:r>
          </a:p>
          <a:p>
            <a:r>
              <a:rPr lang="en-US" sz="2600" dirty="0" smtClean="0"/>
              <a:t>“…these technologies are not an unmitigated blessing. These tools are being exploited to undermine human progress and political rights.”</a:t>
            </a:r>
          </a:p>
          <a:p>
            <a:r>
              <a:rPr lang="en-US" sz="2600" dirty="0" smtClean="0"/>
              <a:t>“By relying on mobile phones, mapping applications, and other new tools, we can empower citizens and leverage our traditional diplomacy.”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Clay Shirky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Here Comes Everybody</a:t>
            </a:r>
          </a:p>
          <a:p>
            <a:r>
              <a:rPr lang="en-US" dirty="0" smtClean="0">
                <a:hlinkClick r:id="rId3"/>
              </a:rPr>
              <a:t>Evgeny Morozov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The Net Delusion</a:t>
            </a:r>
          </a:p>
          <a:p>
            <a:endParaRPr lang="en-US" i="1" dirty="0" smtClean="0"/>
          </a:p>
        </p:txBody>
      </p:sp>
      <p:pic>
        <p:nvPicPr>
          <p:cNvPr id="4098" name="Picture 2" descr="http://dl.dropbox.com/u/630610/HereComesEverybodyCo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8662"/>
            <a:ext cx="2108587" cy="32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QEhQUEBQUFBUUFRQUFBUPFA8PFBQUFBQWFhQUFBQYHCggGBolHBQUITEhJSkrLi4uFx8zODMsNygtLisBCgoKDg0OGhAQGiwkHBwsLCwsLCwsLCwsLCwsLCwsLCwsLCwsLCwsLCwsLCwsLCwsLCwsLCwsLCwsLCwsLCwsLP/AABEIAMkA+wMBIgACEQEDEQH/xAAcAAABBQEBAQAAAAAAAAAAAAADAQIEBQYABwj/xAA6EAACAQMDAgMHAgMGBwAAAAAAAQIDBBEFITESUUFhcQYTIjKBkaGx0ULB8BQVI1Jicgc0Q3PC4fH/xAAaAQACAwEBAAAAAAAAAAAAAAAAAwECBAUG/8QAJREBAQACAgICAgIDAQAAAAAAAAECEQMhBDESUUFhInEUI0Iy/9oADAMBAAIRAxEAPwDy6qR2iRUANCo0ZGYFSHYFSLKkwdgcLGIILCBLoURLekWVvRAJWnUN0b3R6OIozOkWuWja2VLCRMVyWNrAuLWJX2kC3t4Fi0ukgyQymgqRII0CmGaBTISBIaPkMZAcccKCXHHCgghwpwA04cdgAadgccAJgTA44Abg4U4A+Wpgx8hotppMHDsHYJRoiQanAbBE20pZYbRpKtKBbWtuDtqRd6fbZaJUqy0e1xuaS2pkKyoYSLm0pFopUy1plnRiR7emTqcSVRYIdKSSy9l5jZzUVllLfXbk9+PBFc85iZx8dzSbvVUvlWfNlJdX85cyf02GVanJEqSM2XJa28fDjBFcy7v7skUtRmv4s+u5XdQ5MT88odeLG/he0NW8Jr6osqdRSWU8mViw9vcSg8pjcPI+2fk8af8ALTCkSxvlU24l2/YmGqWWbjHZZdUhwpxKpDhTgBDjjgDjjjgBDhRAD5YYmBRELaiipHJD0iEaOhEtbKmV1FFxZRDY0trCjk1Om22Cn0mhk1NrTLwrJLtaRdWlIg2dMuramXhY9KBIisCQiNuVtjvyFuoMZu6Qrmbm/LwKu7gXTjhldqEUZMu3Q49TqKWTI8w9RYAzFnShZOTGTY1C6ZFhSlsOmRaTDOQvaNCQk4tNco0ljce8in48P1MupFlodbE+nwl+pp4OTV0y+Rx7m18cKcbWEgg4QEEOFEAEOFOAEOOOAPlcVI4ckKaipD0hIoJFEJ0JSRcaeuCqpxLfTeSNp02GkUzRW0Sk0hbGgtUNjPmtbOBb0IldZxLWii5Y0UdOISKFkiMvScPaFcQKW8gy+uHjcpby4hvuvuZcp228d6UtwsEZMk3FZS8SDKphoW0Q+cUMjgFe18FTV1mnD5pJFbjtaXUaCJzkZ639pKbeE8l3SrxqLMGKyxsTMpR4sPQqdMk+zIi2CwkRhdVGc3G0hLKT7rI4i6XPqpR9MfYlHVl3NuRZq6IcccSghwohIIcccQCHHHEh8soekIkPihDYdFBoRGwQaEStq0PpxLKx2ZCpxJttyiu19Nvo72NFaGZ0SWyNNZj8WTki9s0WdErbQs6QyEJEDqjIFTWKUJdLb25aWUCv9Wxj3MXUysylFrFOOd5PPPoilyl9U2YZT3DNb3jjqx5ct+i5PO9S0/Mm3UqLy6nFfY3ur1JOk1bLM5r5ntnLW7bPO9V0iUay966jj0rr6pf9TxwlwhOU7aMLZPSVb14QSTzjvyWda3XQpx3TXJkqVtieISko5/ieftk1cLZql0qbUYvC6OnnCb338ci7GjerGW1a5mtks5eEly2UVRUovNd58o/El6vgtda6oT6eptSXLw2llZy0uOCrlpqm/H07eYYyaGWVvUSaF/RS+CG3dY29S+sbmMoqVFPOcdK8X2x3KWxsFSysvfltNsu7XSqaXVBtZ3eeM5zlFOS4/gYfLXa1o1uuKf8AWQ1OfcqLW36c9Dlu3u5zwll4ws7kqNFb9UpPG+7E9Smd2NrpNxGNGLm0t3y8eJOo14z+Vp+h5Jf6jOT6Yye349Cd7F6jOFdKUm1LZ5eTVh5F6muis/A3jlnvudvURAbqoa6yNjmDZEyAdwhjukQEnImSN/akI7lAEnJ2SDK8QJ3xIfOqiPURyiPjEzbbtOjENBHRiEiiLVoJTRLooj00S6SKVeNVoD2NVZsyehvCNNb1MGjD0y8s7aO0kWUJbGcoXeCbTvxrMx9FSjc1E2/F8vHJsdIhGpCcWsOUcPH6oy+s/Bcda4kv1Lv2VeZtt79O3p4nO4v45a/bu+V/Pjmf6iyhW92oxqbOK6U3xLs4v+XJQ61JSz4s1V5TTi8oyl/YpPj6Dc9sXF2qrCy6prK38EvDzZcXNH3dJRfLzJ/Xj8YH6DS6aiwlnfyS7tie1lVU3vvss4I1vE2f+9Mjq1ll9S9Yt8Z8U/Ijzo5Sbj05XqvugsNWjOPRN46X8LeO/AWF5FLp5i1lP9RO7DrjNq+DSfzfb4v0LC2n1Pf4Yrz3f7f1wBqLxfAyO3AWq/FbyktsLCXbsR7im5xkk8f1wDp1QspYi/QSuzVCo9+pYeWngtfZ9YrJ9twS06ck5pZed1lZ+weUHb03NrEm0khuHeUhvLlMePK/psZah5gpah5mDnq1RgZX9R+J1HnW9nqPmClqa/zGEdeb5kwdSctt2Ght6DHUM+I93vmYW1rtPllzRqtotoLud55gXfFe5AXXQB50oj4xFSHxRjdAsYhEjoofgqvD6aJdFEamiXSRVZcafX6S7o3yM1RRJgh2BHJGkjqC7i/3ku5n4oNBGjGMeTUQoRr04zb+VtPHJZ6BFKqsLGzS+xlLG9lSz08PlPhlxoGoP+0Q8E2190Iy4L8vlGzDy5eL4ZXv02dfcqb+llblxUWxXX8fheCmY46zdCUnKXT4px+jIWo2So0P8Wcp4zhSaeI5+XL5Rd2NJOTjnG3L29WUntJWp1U4RnnHOMN7eXYpJqNEyuV1HnWqaQpVHnqa2lHL2WeMItbK2nGK6nnHBKq6rQ6oppvp27fgfcX1PGYPKfh2+hXK/heS491IoS6lhg3SwwVtVTeUTaryhF9r72HSZIr1HGDeM48O5Hi9wl9LEH54DDH5ZSfaueXxxuX0B/eC5jFx75exC1G9dV78LgDIGzo8fBjhdxzebys+Wa9Qw444czuQ2twOB13sSgW3luXNvU+Ez9Ce5ZKtiIW6i0mx7y8wU89R3YC+uMsrmxFztOmDsDooXA6KENZ0UEwNih5CT6aJdFEWmibRQSJqXSRJiApIOh+EZs6JENADENA0YsuVGiSbOp0TjL/LJP7MjRCxGaJ29Sck0n3WSu1GfTBvsM0K895Qj3iul/Tj8DdWi5U5JGDkdDjvpiLetXubicaL6YpNTnzhPwivFlDrnsXbwm51ZzlLvKeN/obL2fo+6U+7IevaX77d7sVjdRslm9a6YGWg2qeyz9XLf1FutNisOlKS+vVx3yXctNxlRSyQqtrKntL9/sRlnTLrXUA0+tJbS8PHgvHVykUE3uT7eeyyKyisqY5BLx5h9UQ5T3Jl1HFOPqX4Z/shXNf9dVckDkGmgUjpuUGxBWIQHAq3AQZV4JSjQluS4yyiJCO5Po09imfpfD2qriO4H3D7GgstNdWXkaSnocElsZ7dNWM289SFSEQ5FDjkOiNQ9EJFpIn0IkShEsKMS2MVzo9NBUJBDjRjGTOlQaAFBoD8YzZUeAaIGAeJctqPZB7VF/tZcVt1+pQ+yU8Smv8ASv1L25fijFzdZ1v4Z/CKqVth+oy6jiDJFSqVWoXWExWobMrtmtQuenLXcgTvVPnBC1y9xJ47lPG6Yu4babn0uq8EuOBKddIrHcuWxLt6D2zyVuP2iZLaxp9cup8eBO1H5V6grdYisD9Ql8MQ4O+WK8/XFVXMDILMDJnUckxjWxWMbIWdk58Dci52AHWFDrkkamhpixuUOhP40be2hkz82VlbPGwlxtM0qwUdki59wkJb0sLI2pV3F7Xk08WQqEFRU05BIIGg1JbgEu2iWNGJDs47FlSiOxhHJkckcx+Bkh2MZcqRBoAEMuL6nSWakkvLx+w6EXtZQOq3cKfzyS9XuY7U/amTzGj8K/zPn6GfnXl15k2093lt58itz+lpx/b2P2H1dVqslHhxePPBrbmex4Z7J667arGfgnv/ALXyeyu9jUjGcHlSSaa7Mx8/vbd4+taClW/+EG+t1UTXgx9287oqa2ouD4yv09BEzaLxb7jJ+0OjODcluvyZ6KN/rF6qkHj8mGrUsMZMlfjRKU8FpYNsrKFLJe26SQrOmYxb262wB1qhN0uqnu4fFjuvFBLWomidQ32ETK43cNyxmU+NY+31OFTh4fZ7b9gsmQva3SvcVPew+Sb+LH8Mu5V0dWlB4nuu51ePlmeO3I5OG4ZaXkmNbBQrdSzHdHNsuXo9sVMDuLhgE3TKvTNep6Dpc84POtOoNyW657o3unSawL5MPkfw8nx6aeCTRAqU92S7SWUNmtxNjTLt4cKhDkUMEgssPFYkNtY5YaVNubwWkVyqdYcFjBkawsZMXUNQhQfSvin49o+o7Flzu6lPJDvLqNNZk8eS3bKS81ipLOJY8llfoU1zcTfLT+shkpVxXFTXm5Y4Xlz9yDeJVoOUXmWXnO5S1blrnK/K/J1Kv08cf6f5onf2jRkvh2Y+L6o48VwJKo35r8gvT7eJAGU3Hf7/ALmr9lfa123+HUblSb9XDPivLyMjCr4MFnpePDwK5YzKaq2OVxu49yjfxqRUoNOL3TW6K2+eeDzHSNdqWz+B5i+Yvj6dma209oIVlzh9vExcnFlj/To8XPjl/aRWrYe6yRq1OMllZ/A+rPq4Iz2KQ66MjiL2/Ib3zANEmlTT8SaqLZ33RLD4L+3qZw4vZmfnaprcmWFCUeJMVnJVpVprduqtGcZdsnl3uunK7d+x6bdTxSll+B5nqFZdbwP8TfbN5etQynWcdsjndvuMnus/cjNm1hT43rXiO/vCXcreo7qBC2tdQakmm8o2Wle2ijhVov8A3R3/AAebKvhk9VMpAHv2iajTrwUqUlJPsSp8nhWg6zVtZ5pyx3Xg/VHoFv8A8QKTiuuMlLG6Szv6i8safjnNMFkdFZH0qLZbWOm58Ckx2fctBafZuRpLDSEt2SdPsVEfrV37ilttKWy8u7HTHTPlntV67qsaEXCnzw2vB9l5mKlcPnOW3l+pIvLhylntnnv3/ruVtarPsgV9CVJJ8bMg1qjXmJO4fZfgBK57p/QtC7SSafl+V9iNKGHts/wwzkpcbDJZXO6JQHGWfJ9u4+NRP5l9tgco9v8A2hM59f18wA9VLGwLqycpZGAC5OU8Pbb0F5GNAFna63Uhy+pef7k9e0EZfMnH8ozuTkLvHjfwbjzZzrbUU9Sg+JLf6E6zuctbr7oxPQL0PwZS8Mpk8nL8x6nCl1YC+9jT3nOMfVpHlKrTX8UvuzlOT5f3eRX+L+zP8v8ATY+0ftNGcHToybzzLGPojJweeRkUgsZ4NGGEwmozZ53O7p8R9JZ6kxj23fAlpPqyyyoclh4G5CVQEmSg2bJlCfwEFsk0JbAIlUamGSf7SV6kPVRAl6ZY6V3L61s1ES2J9IiRbLKn0aJiPba7cq/u48QSz5eOP0PQrc8x17/mrj/uf+KJUntSygDnU7okTIlYnQtQ7mUSvm0Sa/8AMhVeQQSSz2+mzGqo0MY58fUAc5Z3X2BOR1P5hs/3ADKYknjfuJS+WQkvlXqQBo/hi46vVbMHT4+o+l80gSHJYHRknyhavgCBA/ul4NoR0vP7pMeuENkCTHS819hY0/P7bD0KgBYod1DYnIgH1Y5R1L4UEhwBqADXLcjzYWfIGt8zJBMhqUtiOPgCBqcuWKpDKfA2IJ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QQEhQUEBQUFBUUFRQUFBUPFA8PFBQUFBQWFhQUFBQYHCggGBolHBQUITEhJSkrLi4uFx8zODMsNygtLisBCgoKDg0OGhAQGiwkHBwsLCwsLCwsLCwsLCwsLCwsLCwsLCwsLCwsLCwsLCwsLCwsLCwsLCwsLCwsLCwsLCwsLP/AABEIAMkA+wMBIgACEQEDEQH/xAAcAAABBQEBAQAAAAAAAAAAAAADAQIEBQYABwj/xAA6EAACAQMDAgMHAgMGBwAAAAAAAQIDBBEFITESUUFhcQYTIjKBkaGx0ULB8BQVI1Jicgc0Q3PC4fH/xAAaAQACAwEBAAAAAAAAAAAAAAAAAwECBAUG/8QAJREBAQACAgICAgIDAQAAAAAAAAECEQMhBDESUUFhInEUI0Iy/9oADAMBAAIRAxEAPwDy6qR2iRUANCo0ZGYFSHYFSLKkwdgcLGIILCBLoURLekWVvRAJWnUN0b3R6OIozOkWuWja2VLCRMVyWNrAuLWJX2kC3t4Fi0ukgyQymgqRII0CmGaBTISBIaPkMZAcccKCXHHCgghwpwA04cdgAadgccAJgTA44Abg4U4A+Wpgx8hotppMHDsHYJRoiQanAbBE20pZYbRpKtKBbWtuDtqRd6fbZaJUqy0e1xuaS2pkKyoYSLm0pFopUy1plnRiR7emTqcSVRYIdKSSy9l5jZzUVllLfXbk9+PBFc85iZx8dzSbvVUvlWfNlJdX85cyf02GVanJEqSM2XJa28fDjBFcy7v7skUtRmv4s+u5XdQ5MT88odeLG/he0NW8Jr6osqdRSWU8mViw9vcSg8pjcPI+2fk8af8ALTCkSxvlU24l2/YmGqWWbjHZZdUhwpxKpDhTgBDjjgDjjjgBDhRAD5YYmBRELaiipHJD0iEaOhEtbKmV1FFxZRDY0trCjk1Om22Cn0mhk1NrTLwrJLtaRdWlIg2dMuramXhY9KBIisCQiNuVtjvyFuoMZu6Qrmbm/LwKu7gXTjhldqEUZMu3Q49TqKWTI8w9RYAzFnShZOTGTY1C6ZFhSlsOmRaTDOQvaNCQk4tNco0ljce8in48P1MupFlodbE+nwl+pp4OTV0y+Rx7m18cKcbWEgg4QEEOFEAEOFOAEOOOAPlcVI4ckKaipD0hIoJFEJ0JSRcaeuCqpxLfTeSNp02GkUzRW0Sk0hbGgtUNjPmtbOBb0IldZxLWii5Y0UdOISKFkiMvScPaFcQKW8gy+uHjcpby4hvuvuZcp228d6UtwsEZMk3FZS8SDKphoW0Q+cUMjgFe18FTV1mnD5pJFbjtaXUaCJzkZ639pKbeE8l3SrxqLMGKyxsTMpR4sPQqdMk+zIi2CwkRhdVGc3G0hLKT7rI4i6XPqpR9MfYlHVl3NuRZq6IcccSghwohIIcccQCHHHEh8soekIkPihDYdFBoRGwQaEStq0PpxLKx2ZCpxJttyiu19Nvo72NFaGZ0SWyNNZj8WTki9s0WdErbQs6QyEJEDqjIFTWKUJdLb25aWUCv9Wxj3MXUysylFrFOOd5PPPoilyl9U2YZT3DNb3jjqx5ct+i5PO9S0/Mm3UqLy6nFfY3ur1JOk1bLM5r5ntnLW7bPO9V0iUay966jj0rr6pf9TxwlwhOU7aMLZPSVb14QSTzjvyWda3XQpx3TXJkqVtieISko5/ieftk1cLZql0qbUYvC6OnnCb338ci7GjerGW1a5mtks5eEly2UVRUovNd58o/El6vgtda6oT6eptSXLw2llZy0uOCrlpqm/H07eYYyaGWVvUSaF/RS+CG3dY29S+sbmMoqVFPOcdK8X2x3KWxsFSysvfltNsu7XSqaXVBtZ3eeM5zlFOS4/gYfLXa1o1uuKf8AWQ1OfcqLW36c9Dlu3u5zwll4ws7kqNFb9UpPG+7E9Smd2NrpNxGNGLm0t3y8eJOo14z+Vp+h5Jf6jOT6Yye349Cd7F6jOFdKUm1LZ5eTVh5F6muis/A3jlnvudvURAbqoa6yNjmDZEyAdwhjukQEnImSN/akI7lAEnJ2SDK8QJ3xIfOqiPURyiPjEzbbtOjENBHRiEiiLVoJTRLooj00S6SKVeNVoD2NVZsyehvCNNb1MGjD0y8s7aO0kWUJbGcoXeCbTvxrMx9FSjc1E2/F8vHJsdIhGpCcWsOUcPH6oy+s/Bcda4kv1Lv2VeZtt79O3p4nO4v45a/bu+V/Pjmf6iyhW92oxqbOK6U3xLs4v+XJQ61JSz4s1V5TTi8oyl/YpPj6Dc9sXF2qrCy6prK38EvDzZcXNH3dJRfLzJ/Xj8YH6DS6aiwlnfyS7tie1lVU3vvss4I1vE2f+9Mjq1ll9S9Yt8Z8U/Ijzo5Sbj05XqvugsNWjOPRN46X8LeO/AWF5FLp5i1lP9RO7DrjNq+DSfzfb4v0LC2n1Pf4Yrz3f7f1wBqLxfAyO3AWq/FbyktsLCXbsR7im5xkk8f1wDp1QspYi/QSuzVCo9+pYeWngtfZ9YrJ9twS06ck5pZed1lZ+weUHb03NrEm0khuHeUhvLlMePK/psZah5gpah5mDnq1RgZX9R+J1HnW9nqPmClqa/zGEdeb5kwdSctt2Ght6DHUM+I93vmYW1rtPllzRqtotoLud55gXfFe5AXXQB50oj4xFSHxRjdAsYhEjoofgqvD6aJdFEamiXSRVZcafX6S7o3yM1RRJgh2BHJGkjqC7i/3ku5n4oNBGjGMeTUQoRr04zb+VtPHJZ6BFKqsLGzS+xlLG9lSz08PlPhlxoGoP+0Q8E2190Iy4L8vlGzDy5eL4ZXv02dfcqb+llblxUWxXX8fheCmY46zdCUnKXT4px+jIWo2So0P8Wcp4zhSaeI5+XL5Rd2NJOTjnG3L29WUntJWp1U4RnnHOMN7eXYpJqNEyuV1HnWqaQpVHnqa2lHL2WeMItbK2nGK6nnHBKq6rQ6oppvp27fgfcX1PGYPKfh2+hXK/heS491IoS6lhg3SwwVtVTeUTaryhF9r72HSZIr1HGDeM48O5Hi9wl9LEH54DDH5ZSfaueXxxuX0B/eC5jFx75exC1G9dV78LgDIGzo8fBjhdxzebys+Wa9Qw444czuQ2twOB13sSgW3luXNvU+Ez9Ce5ZKtiIW6i0mx7y8wU89R3YC+uMsrmxFztOmDsDooXA6KENZ0UEwNih5CT6aJdFEWmibRQSJqXSRJiApIOh+EZs6JENADENA0YsuVGiSbOp0TjL/LJP7MjRCxGaJ29Sck0n3WSu1GfTBvsM0K895Qj3iul/Tj8DdWi5U5JGDkdDjvpiLetXubicaL6YpNTnzhPwivFlDrnsXbwm51ZzlLvKeN/obL2fo+6U+7IevaX77d7sVjdRslm9a6YGWg2qeyz9XLf1FutNisOlKS+vVx3yXctNxlRSyQqtrKntL9/sRlnTLrXUA0+tJbS8PHgvHVykUE3uT7eeyyKyisqY5BLx5h9UQ5T3Jl1HFOPqX4Z/shXNf9dVckDkGmgUjpuUGxBWIQHAq3AQZV4JSjQluS4yyiJCO5Po09imfpfD2qriO4H3D7GgstNdWXkaSnocElsZ7dNWM289SFSEQ5FDjkOiNQ9EJFpIn0IkShEsKMS2MVzo9NBUJBDjRjGTOlQaAFBoD8YzZUeAaIGAeJctqPZB7VF/tZcVt1+pQ+yU8Smv8ASv1L25fijFzdZ1v4Z/CKqVth+oy6jiDJFSqVWoXWExWobMrtmtQuenLXcgTvVPnBC1y9xJ47lPG6Yu4babn0uq8EuOBKddIrHcuWxLt6D2zyVuP2iZLaxp9cup8eBO1H5V6grdYisD9Ql8MQ4O+WK8/XFVXMDILMDJnUckxjWxWMbIWdk58Dci52AHWFDrkkamhpixuUOhP40be2hkz82VlbPGwlxtM0qwUdki59wkJb0sLI2pV3F7Xk08WQqEFRU05BIIGg1JbgEu2iWNGJDs47FlSiOxhHJkckcx+Bkh2MZcqRBoAEMuL6nSWakkvLx+w6EXtZQOq3cKfzyS9XuY7U/amTzGj8K/zPn6GfnXl15k2093lt58itz+lpx/b2P2H1dVqslHhxePPBrbmex4Z7J667arGfgnv/ALXyeyu9jUjGcHlSSaa7Mx8/vbd4+taClW/+EG+t1UTXgx9287oqa2ouD4yv09BEzaLxb7jJ+0OjODcluvyZ6KN/rF6qkHj8mGrUsMZMlfjRKU8FpYNsrKFLJe26SQrOmYxb262wB1qhN0uqnu4fFjuvFBLWomidQ32ETK43cNyxmU+NY+31OFTh4fZ7b9gsmQva3SvcVPew+Sb+LH8Mu5V0dWlB4nuu51ePlmeO3I5OG4ZaXkmNbBQrdSzHdHNsuXo9sVMDuLhgE3TKvTNep6Dpc84POtOoNyW657o3unSawL5MPkfw8nx6aeCTRAqU92S7SWUNmtxNjTLt4cKhDkUMEgssPFYkNtY5YaVNubwWkVyqdYcFjBkawsZMXUNQhQfSvin49o+o7Flzu6lPJDvLqNNZk8eS3bKS81ipLOJY8llfoU1zcTfLT+shkpVxXFTXm5Y4Xlz9yDeJVoOUXmWXnO5S1blrnK/K/J1Kv08cf6f5onf2jRkvh2Y+L6o48VwJKo35r8gvT7eJAGU3Hf7/ALmr9lfa123+HUblSb9XDPivLyMjCr4MFnpePDwK5YzKaq2OVxu49yjfxqRUoNOL3TW6K2+eeDzHSNdqWz+B5i+Yvj6dma209oIVlzh9vExcnFlj/To8XPjl/aRWrYe6yRq1OMllZ/A+rPq4Iz2KQ66MjiL2/Ib3zANEmlTT8SaqLZ33RLD4L+3qZw4vZmfnaprcmWFCUeJMVnJVpVprduqtGcZdsnl3uunK7d+x6bdTxSll+B5nqFZdbwP8TfbN5etQynWcdsjndvuMnus/cjNm1hT43rXiO/vCXcreo7qBC2tdQakmm8o2Wle2ijhVov8A3R3/AAebKvhk9VMpAHv2iajTrwUqUlJPsSp8nhWg6zVtZ5pyx3Xg/VHoFv8A8QKTiuuMlLG6Szv6i8safjnNMFkdFZH0qLZbWOm58Ckx2fctBafZuRpLDSEt2SdPsVEfrV37ilttKWy8u7HTHTPlntV67qsaEXCnzw2vB9l5mKlcPnOW3l+pIvLhylntnnv3/ruVtarPsgV9CVJJ8bMg1qjXmJO4fZfgBK57p/QtC7SSafl+V9iNKGHts/wwzkpcbDJZXO6JQHGWfJ9u4+NRP5l9tgco9v8A2hM59f18wA9VLGwLqycpZGAC5OU8Pbb0F5GNAFna63Uhy+pef7k9e0EZfMnH8ozuTkLvHjfwbjzZzrbUU9Sg+JLf6E6zuctbr7oxPQL0PwZS8Mpk8nL8x6nCl1YC+9jT3nOMfVpHlKrTX8UvuzlOT5f3eRX+L+zP8v8ATY+0ftNGcHToybzzLGPojJweeRkUgsZ4NGGEwmozZ53O7p8R9JZ6kxj23fAlpPqyyyoclh4G5CVQEmSg2bJlCfwEFsk0JbAIlUamGSf7SV6kPVRAl6ZY6V3L61s1ES2J9IiRbLKn0aJiPba7cq/u48QSz5eOP0PQrc8x17/mrj/uf+KJUntSygDnU7okTIlYnQtQ7mUSvm0Sa/8AMhVeQQSSz2+mzGqo0MY58fUAc5Z3X2BOR1P5hs/3ADKYknjfuJS+WQkvlXqQBo/hi46vVbMHT4+o+l80gSHJYHRknyhavgCBA/ul4NoR0vP7pMeuENkCTHS819hY0/P7bD0KgBYod1DYnIgH1Y5R1L4UEhwBqADXLcjzYWfIGt8zJBMhqUtiOPgCBqcuWKpDKfA2IJf/2Q==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4" name="Picture 8" descr="http://upload.wikimedia.org/wikipedia/commons/f/ff/Wiki-Conference_New_York_2010_portrait_11_-_Clay_Shirk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37" y="5029200"/>
            <a:ext cx="1692367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evgenymorozov.com/Evgeny_Morozov_squar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79" y="3195731"/>
            <a:ext cx="180224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3.gstatic.com/images?q=tbn:ANd9GcQcNIL49pLHuVu62L81xD-w-XuW399pyGDDBSztT-uXE91gBPu4yQ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45" y="2807494"/>
            <a:ext cx="2312289" cy="344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in Clay Shirky’s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ollaborative crowd-sourced </a:t>
            </a:r>
            <a:r>
              <a:rPr lang="en-US" dirty="0"/>
              <a:t>work results from "a successful </a:t>
            </a:r>
            <a:r>
              <a:rPr lang="en-US" dirty="0" smtClean="0"/>
              <a:t> fusion </a:t>
            </a:r>
            <a:r>
              <a:rPr lang="en-US" dirty="0"/>
              <a:t>of a plausible promise, </a:t>
            </a:r>
            <a:r>
              <a:rPr lang="en-US" dirty="0" smtClean="0"/>
              <a:t>an </a:t>
            </a:r>
            <a:r>
              <a:rPr lang="en-US" dirty="0"/>
              <a:t>effective </a:t>
            </a:r>
            <a:r>
              <a:rPr lang="en-US" dirty="0" smtClean="0"/>
              <a:t>tool, </a:t>
            </a:r>
            <a:r>
              <a:rPr lang="en-US" dirty="0"/>
              <a:t>and an acceptable bargain with the users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Examples: Facebook, Wikipedia, Flickr, eBay, and Angie’s List</a:t>
            </a:r>
          </a:p>
          <a:p>
            <a:r>
              <a:rPr lang="en-US" dirty="0" smtClean="0"/>
              <a:t>Sharing can result in effective collective action (e.g. the Arab Spring)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in Evgeny Morozov’s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Skeptical about the ability of the Internet to undermine authoritarian regimes</a:t>
            </a:r>
          </a:p>
          <a:p>
            <a:r>
              <a:rPr lang="en-US" dirty="0" smtClean="0"/>
              <a:t>Emphasizes the possibility of using the Internet for mass surveillance and undermining civil liberties</a:t>
            </a:r>
          </a:p>
          <a:p>
            <a:r>
              <a:rPr lang="en-US" dirty="0"/>
              <a:t>Opposes “cyber-utopianism” and “solutionism” where all problems can be solved by insuring access to the Internet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Emeritus of Political Science</a:t>
            </a:r>
          </a:p>
          <a:p>
            <a:r>
              <a:rPr lang="en-US" dirty="0" smtClean="0"/>
              <a:t>Taught at IU from 1981 to 2013</a:t>
            </a:r>
          </a:p>
          <a:p>
            <a:r>
              <a:rPr lang="en-US" dirty="0" smtClean="0"/>
              <a:t>Specialist in International Relations and International Political Economy</a:t>
            </a:r>
          </a:p>
          <a:p>
            <a:r>
              <a:rPr lang="en-US" dirty="0" smtClean="0"/>
              <a:t>Web site: </a:t>
            </a:r>
            <a:r>
              <a:rPr lang="en-US" dirty="0" smtClean="0">
                <a:hlinkClick r:id="rId3"/>
              </a:rPr>
              <a:t>http://mypage.iu.edu/~hartj</a:t>
            </a:r>
            <a:endParaRPr lang="en-US" dirty="0" smtClean="0"/>
          </a:p>
          <a:p>
            <a:r>
              <a:rPr lang="en-US" dirty="0" smtClean="0"/>
              <a:t>You can access this lecture at: </a:t>
            </a:r>
            <a:r>
              <a:rPr lang="en-US" dirty="0" smtClean="0">
                <a:hlinkClick r:id="rId4"/>
              </a:rPr>
              <a:t>http://www.slideshare.net/hartjeff12/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us about your own experiences with the Internet and the World Wide Web.</a:t>
            </a:r>
          </a:p>
          <a:p>
            <a:r>
              <a:rPr lang="en-US" dirty="0" smtClean="0"/>
              <a:t>What do you think can be done to mitigate the evil effects of the new technologies and make it more likely that individuals will be empowered rather than disempowered?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Technically: a network of networks that operates under the TCP/IP protocols</a:t>
            </a:r>
          </a:p>
          <a:p>
            <a:r>
              <a:rPr lang="en-US" dirty="0" smtClean="0"/>
              <a:t>More broadly: a set of information and computing technologies (ICTs) that are associated with the Internet</a:t>
            </a:r>
          </a:p>
          <a:p>
            <a:r>
              <a:rPr lang="en-US" dirty="0" smtClean="0"/>
              <a:t>Even more broadly: the economic, social, cultural, and political cyberspaces occupied by users of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Hosts, 1981-2012</a:t>
            </a:r>
            <a:endParaRPr lang="en-US" dirty="0"/>
          </a:p>
        </p:txBody>
      </p:sp>
      <p:pic>
        <p:nvPicPr>
          <p:cNvPr id="2050" name="Picture 2" descr="http://upload.wikimedia.org/wikipedia/commons/thumb/c/c6/Internet_host_count_1988-2012_log_scale.png/600px-Internet_host_count_1988-2012_log_sca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731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Wired vs. Wireless Access</a:t>
            </a:r>
            <a:endParaRPr lang="en-US" dirty="0"/>
          </a:p>
        </p:txBody>
      </p:sp>
      <p:pic>
        <p:nvPicPr>
          <p:cNvPr id="2050" name="Picture 2" descr="Mobil traffic as a % of global internet 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10400" cy="52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Users by Region</a:t>
            </a:r>
            <a:endParaRPr lang="en-US" dirty="0"/>
          </a:p>
        </p:txBody>
      </p:sp>
      <p:sp>
        <p:nvSpPr>
          <p:cNvPr id="4" name="AutoShape 2" descr="world internet users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world internet users"/>
          <p:cNvSpPr>
            <a:spLocks noChangeAspect="1" noChangeArrowheads="1"/>
          </p:cNvSpPr>
          <p:nvPr/>
        </p:nvSpPr>
        <p:spPr bwMode="auto">
          <a:xfrm>
            <a:off x="215900" y="15875"/>
            <a:ext cx="5715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79724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sz="3400" dirty="0" smtClean="0"/>
              <a:t>World Map of Usage over a 24 Hour Period in 2012: Red is High</a:t>
            </a:r>
            <a:endParaRPr lang="en-US" sz="3400" dirty="0"/>
          </a:p>
        </p:txBody>
      </p:sp>
      <p:pic>
        <p:nvPicPr>
          <p:cNvPr id="3074" name="Picture 2" descr="http://upload.wikimedia.org/wikipedia/commons/1/1a/Carnabotnet_geovideo_lowre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752600"/>
            <a:ext cx="827572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09403"/>
            <a:ext cx="7772400" cy="4572000"/>
          </a:xfrm>
        </p:spPr>
        <p:txBody>
          <a:bodyPr/>
          <a:lstStyle/>
          <a:p>
            <a:r>
              <a:rPr lang="en-US" dirty="0" smtClean="0"/>
              <a:t>Faster and cheaper communications that are increasingly global in scope</a:t>
            </a:r>
          </a:p>
          <a:p>
            <a:r>
              <a:rPr lang="en-US" dirty="0" smtClean="0"/>
              <a:t>Much lower barriers to forming groups, especially groups that connect geographically dispersed people and institutions</a:t>
            </a:r>
          </a:p>
          <a:p>
            <a:r>
              <a:rPr lang="en-US" dirty="0" smtClean="0"/>
              <a:t>New forms of collaboration</a:t>
            </a:r>
          </a:p>
          <a:p>
            <a:r>
              <a:rPr lang="en-US" dirty="0" smtClean="0"/>
              <a:t>The migration of many human activities that used to occur only in the physical world to “Cyberspace”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affect international politics?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Giving individuals and other non-state actors greater ability to organize and express their views in domestic politics (e.g. the Arab Spring)</a:t>
            </a:r>
          </a:p>
          <a:p>
            <a:r>
              <a:rPr lang="en-US" dirty="0" smtClean="0"/>
              <a:t>Bringing greater transparency to a variety of economic, social, and political institutions (e.g. the rise of blogs, YouTube, WikiLeaks, and Edward Snowden)</a:t>
            </a:r>
          </a:p>
          <a:p>
            <a:r>
              <a:rPr lang="en-US" dirty="0" smtClean="0"/>
              <a:t>Allowing governments (and others) to better monitor the activities of their citizens (surveillance)</a:t>
            </a:r>
          </a:p>
          <a:p>
            <a:r>
              <a:rPr lang="en-US" dirty="0" smtClean="0"/>
              <a:t>Cyber warfare and Cyber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186</TotalTime>
  <Words>731</Words>
  <Application>Microsoft Office PowerPoint</Application>
  <PresentationFormat>On-screen Show (4:3)</PresentationFormat>
  <Paragraphs>69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INTERNATIONAL Politics in the Age of the Internet</vt:lpstr>
      <vt:lpstr>About me</vt:lpstr>
      <vt:lpstr>What is the Internet?</vt:lpstr>
      <vt:lpstr>Internet Hosts, 1981-2012</vt:lpstr>
      <vt:lpstr>Wired vs. Wireless Access</vt:lpstr>
      <vt:lpstr>Internet Users by Region</vt:lpstr>
      <vt:lpstr>World Map of Usage over a 24 Hour Period in 2012: Red is High</vt:lpstr>
      <vt:lpstr>What has changed?</vt:lpstr>
      <vt:lpstr>How does this affect international politics?</vt:lpstr>
      <vt:lpstr>Role of Social Media in the Arab Spring?</vt:lpstr>
      <vt:lpstr>Transparency</vt:lpstr>
      <vt:lpstr>Examples of Government Surveillance</vt:lpstr>
      <vt:lpstr>Recent Decision to Tell NSA not to directly access data</vt:lpstr>
      <vt:lpstr>Examples of Cyber warfare</vt:lpstr>
      <vt:lpstr>Future Warriors</vt:lpstr>
      <vt:lpstr>Hillary Clinton’s Internet Freedom Speech</vt:lpstr>
      <vt:lpstr>Suggested Readings</vt:lpstr>
      <vt:lpstr>Key ideas in Clay Shirky’s Work</vt:lpstr>
      <vt:lpstr>Key Ideas in Evgeny Morozov’s Work</vt:lpstr>
      <vt:lpstr>What do you think?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Politics in the Age of the Internet</dc:title>
  <dc:creator>Hart, Jeffrey A.</dc:creator>
  <cp:lastModifiedBy>hartjeff12</cp:lastModifiedBy>
  <cp:revision>17</cp:revision>
  <cp:lastPrinted>2014-05-26T21:34:28Z</cp:lastPrinted>
  <dcterms:created xsi:type="dcterms:W3CDTF">2014-05-25T19:12:20Z</dcterms:created>
  <dcterms:modified xsi:type="dcterms:W3CDTF">2014-05-26T21:35:03Z</dcterms:modified>
</cp:coreProperties>
</file>