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5" r:id="rId9"/>
    <p:sldId id="263" r:id="rId10"/>
    <p:sldId id="264" r:id="rId11"/>
    <p:sldId id="268" r:id="rId12"/>
    <p:sldId id="266" r:id="rId13"/>
    <p:sldId id="269" r:id="rId14"/>
    <p:sldId id="267"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8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EE7CBB1C-B239-4644-A434-9DA47EA8B3F3}" type="datetimeFigureOut">
              <a:rPr lang="en-US" smtClean="0"/>
              <a:t>9/23/2009</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5047BE72-5A83-4CF4-9844-43174057DD63}"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7CBB1C-B239-4644-A434-9DA47EA8B3F3}" type="datetimeFigureOut">
              <a:rPr lang="en-US" smtClean="0"/>
              <a:t>9/23/2009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47BE72-5A83-4CF4-9844-43174057DD6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7CBB1C-B239-4644-A434-9DA47EA8B3F3}" type="datetimeFigureOut">
              <a:rPr lang="en-US" smtClean="0"/>
              <a:t>9/23/2009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47BE72-5A83-4CF4-9844-43174057DD6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7CBB1C-B239-4644-A434-9DA47EA8B3F3}" type="datetimeFigureOut">
              <a:rPr lang="en-US" smtClean="0"/>
              <a:t>9/23/2009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47BE72-5A83-4CF4-9844-43174057DD6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E7CBB1C-B239-4644-A434-9DA47EA8B3F3}" type="datetimeFigureOut">
              <a:rPr lang="en-US" smtClean="0"/>
              <a:t>9/23/2009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5047BE72-5A83-4CF4-9844-43174057DD6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E7CBB1C-B239-4644-A434-9DA47EA8B3F3}" type="datetimeFigureOut">
              <a:rPr lang="en-US" smtClean="0"/>
              <a:t>9/23/2009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47BE72-5A83-4CF4-9844-43174057DD6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E7CBB1C-B239-4644-A434-9DA47EA8B3F3}" type="datetimeFigureOut">
              <a:rPr lang="en-US" smtClean="0"/>
              <a:t>9/23/2009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47BE72-5A83-4CF4-9844-43174057DD6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E7CBB1C-B239-4644-A434-9DA47EA8B3F3}" type="datetimeFigureOut">
              <a:rPr lang="en-US" smtClean="0"/>
              <a:t>9/23/2009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47BE72-5A83-4CF4-9844-43174057DD6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7CBB1C-B239-4644-A434-9DA47EA8B3F3}" type="datetimeFigureOut">
              <a:rPr lang="en-US" smtClean="0"/>
              <a:t>9/23/2009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47BE72-5A83-4CF4-9844-43174057DD6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E7CBB1C-B239-4644-A434-9DA47EA8B3F3}" type="datetimeFigureOut">
              <a:rPr lang="en-US" smtClean="0"/>
              <a:t>9/23/2009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47BE72-5A83-4CF4-9844-43174057DD6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E7CBB1C-B239-4644-A434-9DA47EA8B3F3}" type="datetimeFigureOut">
              <a:rPr lang="en-US" smtClean="0"/>
              <a:t>9/23/2009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47BE72-5A83-4CF4-9844-43174057DD6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EE7CBB1C-B239-4644-A434-9DA47EA8B3F3}" type="datetimeFigureOut">
              <a:rPr lang="en-US" smtClean="0"/>
              <a:t>9/23/2009</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5047BE72-5A83-4CF4-9844-43174057DD6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amazon.com/Theory-International-Politics-Kenneth-Waltz/dp/0075548526"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en.wikipedia.org/wiki/File:Thucydides-bust-cutout_ROM.jp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en.wikipedia.org/wiki/File:Santi_di_Tito_-_Niccolo_Machiavelli%27s_portrait_headcrop.jp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upload.wikimedia.org/wikipedia/commons/6/60/The_Ratification_of_the_Treaty_of_Munster%2C_Gerard_Ter_Borch_%281648%29.jp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en.wikipedia.org/wiki/File:Thomas_Hobbes_(portrait).jpg" TargetMode="External"/><Relationship Id="rId3" Type="http://schemas.openxmlformats.org/officeDocument/2006/relationships/image" Target="../media/image5.jpeg"/><Relationship Id="rId7" Type="http://schemas.openxmlformats.org/officeDocument/2006/relationships/image" Target="../media/image7.jpeg"/><Relationship Id="rId2" Type="http://schemas.openxmlformats.org/officeDocument/2006/relationships/hyperlink" Target="http://en.wikipedia.org/wiki/File:Immanuel_Kant_(painted_portrait).jpg" TargetMode="External"/><Relationship Id="rId1" Type="http://schemas.openxmlformats.org/officeDocument/2006/relationships/slideLayout" Target="../slideLayouts/slideLayout2.xml"/><Relationship Id="rId6" Type="http://schemas.openxmlformats.org/officeDocument/2006/relationships/hyperlink" Target="http://en.wikipedia.org/wiki/File:Michiel_Jansz_van_Mierevelt_-_Hugo_Grotius.jpg" TargetMode="External"/><Relationship Id="rId5" Type="http://schemas.openxmlformats.org/officeDocument/2006/relationships/image" Target="../media/image6.jpeg"/><Relationship Id="rId4" Type="http://schemas.openxmlformats.org/officeDocument/2006/relationships/hyperlink" Target="http://en.wikipedia.org/wiki/File:Jean-Jacques_Rousseau_(painted_portrait).jpg" TargetMode="External"/><Relationship Id="rId9" Type="http://schemas.openxmlformats.org/officeDocument/2006/relationships/image" Target="../media/image8.jpeg"/></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amazon.com/Man-State-War-Kenneth-Waltz/dp/0231125372"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066800"/>
            <a:ext cx="8229600" cy="1828800"/>
          </a:xfrm>
        </p:spPr>
        <p:txBody>
          <a:bodyPr>
            <a:normAutofit fontScale="90000"/>
          </a:bodyPr>
          <a:lstStyle/>
          <a:p>
            <a:r>
              <a:rPr lang="en-US" dirty="0" smtClean="0"/>
              <a:t>THEORIES of International Relations</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Jeffrey A. Hart</a:t>
            </a:r>
          </a:p>
          <a:p>
            <a:r>
              <a:rPr lang="en-US" dirty="0" smtClean="0"/>
              <a:t>Professor</a:t>
            </a:r>
          </a:p>
          <a:p>
            <a:r>
              <a:rPr lang="en-US" dirty="0" smtClean="0"/>
              <a:t>Department of Political Science</a:t>
            </a:r>
          </a:p>
          <a:p>
            <a:r>
              <a:rPr lang="en-US" dirty="0" smtClean="0"/>
              <a:t>Indiana University</a:t>
            </a:r>
          </a:p>
          <a:p>
            <a:endParaRPr lang="en-US" dirty="0"/>
          </a:p>
        </p:txBody>
      </p:sp>
      <p:sp>
        <p:nvSpPr>
          <p:cNvPr id="4" name="TextBox 3"/>
          <p:cNvSpPr txBox="1"/>
          <p:nvPr/>
        </p:nvSpPr>
        <p:spPr>
          <a:xfrm>
            <a:off x="3352800" y="5638800"/>
            <a:ext cx="2141933" cy="369332"/>
          </a:xfrm>
          <a:prstGeom prst="rect">
            <a:avLst/>
          </a:prstGeom>
          <a:noFill/>
        </p:spPr>
        <p:txBody>
          <a:bodyPr wrap="none" rtlCol="0">
            <a:spAutoFit/>
          </a:bodyPr>
          <a:lstStyle/>
          <a:p>
            <a:r>
              <a:rPr lang="en-US" dirty="0" smtClean="0"/>
              <a:t>September 23, 2009</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Post-War Realism</a:t>
            </a:r>
            <a:endParaRPr lang="en-US" dirty="0"/>
          </a:p>
        </p:txBody>
      </p:sp>
      <p:sp>
        <p:nvSpPr>
          <p:cNvPr id="3" name="Content Placeholder 2"/>
          <p:cNvSpPr>
            <a:spLocks noGrp="1"/>
          </p:cNvSpPr>
          <p:nvPr>
            <p:ph idx="1"/>
          </p:nvPr>
        </p:nvSpPr>
        <p:spPr/>
        <p:txBody>
          <a:bodyPr>
            <a:normAutofit/>
          </a:bodyPr>
          <a:lstStyle/>
          <a:p>
            <a:r>
              <a:rPr lang="en-US" dirty="0" smtClean="0"/>
              <a:t>Key Authors</a:t>
            </a:r>
          </a:p>
          <a:p>
            <a:pPr lvl="1"/>
            <a:r>
              <a:rPr lang="en-US" dirty="0" smtClean="0"/>
              <a:t>E.H. Carr</a:t>
            </a:r>
          </a:p>
          <a:p>
            <a:pPr lvl="1"/>
            <a:r>
              <a:rPr lang="en-US" dirty="0" smtClean="0"/>
              <a:t>Reinhold Niebuhr</a:t>
            </a:r>
          </a:p>
          <a:p>
            <a:pPr lvl="1"/>
            <a:r>
              <a:rPr lang="en-US" dirty="0" smtClean="0"/>
              <a:t>Hans Morgenthau</a:t>
            </a:r>
          </a:p>
          <a:p>
            <a:pPr lvl="1"/>
            <a:r>
              <a:rPr lang="en-US" dirty="0" smtClean="0"/>
              <a:t>John </a:t>
            </a:r>
            <a:r>
              <a:rPr lang="en-US" dirty="0" err="1" smtClean="0"/>
              <a:t>Herz</a:t>
            </a:r>
            <a:endParaRPr lang="en-US" dirty="0" smtClean="0"/>
          </a:p>
          <a:p>
            <a:pPr lvl="1"/>
            <a:r>
              <a:rPr lang="en-US" dirty="0" smtClean="0"/>
              <a:t>Hedley Bull</a:t>
            </a:r>
          </a:p>
          <a:p>
            <a:r>
              <a:rPr lang="en-US" dirty="0" smtClean="0"/>
              <a:t>Criticized the idealism of earlier thinkers; emphasized the primacy of the pursuit of power in international affairs</a:t>
            </a:r>
          </a:p>
        </p:txBody>
      </p:sp>
      <p:pic>
        <p:nvPicPr>
          <p:cNvPr id="22530" name="Picture 2" descr="http://www.frontlineonnet.com/fl2301/images/20060127002504701.jpg%20"/>
          <p:cNvPicPr>
            <a:picLocks noChangeAspect="1" noChangeArrowheads="1"/>
          </p:cNvPicPr>
          <p:nvPr/>
        </p:nvPicPr>
        <p:blipFill>
          <a:blip r:embed="rId2"/>
          <a:srcRect/>
          <a:stretch>
            <a:fillRect/>
          </a:stretch>
        </p:blipFill>
        <p:spPr bwMode="auto">
          <a:xfrm>
            <a:off x="4343400" y="1295400"/>
            <a:ext cx="2305050" cy="2857500"/>
          </a:xfrm>
          <a:prstGeom prst="rect">
            <a:avLst/>
          </a:prstGeom>
          <a:noFill/>
        </p:spPr>
      </p:pic>
      <p:cxnSp>
        <p:nvCxnSpPr>
          <p:cNvPr id="6" name="Straight Arrow Connector 5"/>
          <p:cNvCxnSpPr/>
          <p:nvPr/>
        </p:nvCxnSpPr>
        <p:spPr>
          <a:xfrm>
            <a:off x="3962400" y="2819400"/>
            <a:ext cx="304800" cy="1588"/>
          </a:xfrm>
          <a:prstGeom prst="straightConnector1">
            <a:avLst/>
          </a:prstGeom>
          <a:ln w="19050">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Debates over Polarity</a:t>
            </a:r>
            <a:endParaRPr lang="en-US" dirty="0"/>
          </a:p>
        </p:txBody>
      </p:sp>
      <p:sp>
        <p:nvSpPr>
          <p:cNvPr id="3" name="Content Placeholder 2"/>
          <p:cNvSpPr>
            <a:spLocks noGrp="1"/>
          </p:cNvSpPr>
          <p:nvPr>
            <p:ph idx="1"/>
          </p:nvPr>
        </p:nvSpPr>
        <p:spPr/>
        <p:txBody>
          <a:bodyPr/>
          <a:lstStyle/>
          <a:p>
            <a:r>
              <a:rPr lang="en-US" dirty="0" smtClean="0"/>
              <a:t>Some realist scholars thought that a </a:t>
            </a:r>
            <a:r>
              <a:rPr lang="en-US" dirty="0" err="1" smtClean="0">
                <a:solidFill>
                  <a:srgbClr val="FFFF00"/>
                </a:solidFill>
              </a:rPr>
              <a:t>multipolar</a:t>
            </a:r>
            <a:r>
              <a:rPr lang="en-US" dirty="0" smtClean="0"/>
              <a:t> system (which they posited existed in Europe in the 18</a:t>
            </a:r>
            <a:r>
              <a:rPr lang="en-US" baseline="30000" dirty="0" smtClean="0"/>
              <a:t>th</a:t>
            </a:r>
            <a:r>
              <a:rPr lang="en-US" dirty="0" smtClean="0"/>
              <a:t> and 19</a:t>
            </a:r>
            <a:r>
              <a:rPr lang="en-US" baseline="30000" dirty="0" smtClean="0"/>
              <a:t>th</a:t>
            </a:r>
            <a:r>
              <a:rPr lang="en-US" dirty="0" smtClean="0"/>
              <a:t> centuries) was more stable and less likely to result in another global war than the </a:t>
            </a:r>
            <a:r>
              <a:rPr lang="en-US" dirty="0" smtClean="0">
                <a:solidFill>
                  <a:srgbClr val="FFFF00"/>
                </a:solidFill>
              </a:rPr>
              <a:t>bipolar</a:t>
            </a:r>
            <a:r>
              <a:rPr lang="en-US" dirty="0" smtClean="0"/>
              <a:t> system that came into existence with the end of WW2.</a:t>
            </a:r>
          </a:p>
          <a:p>
            <a:r>
              <a:rPr lang="en-US" dirty="0" smtClean="0"/>
              <a:t>Others (including Kenneth Waltz) argued that bipolarity was better.</a:t>
            </a:r>
          </a:p>
          <a:p>
            <a:r>
              <a:rPr lang="en-US" dirty="0" smtClean="0"/>
              <a:t>A number of major books and articles were published on this question.</a:t>
            </a:r>
          </a:p>
          <a:p>
            <a:pP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Integration, Interdependence, and Regime Theories</a:t>
            </a:r>
            <a:endParaRPr lang="en-US" dirty="0"/>
          </a:p>
        </p:txBody>
      </p:sp>
      <p:sp>
        <p:nvSpPr>
          <p:cNvPr id="3" name="Content Placeholder 2"/>
          <p:cNvSpPr>
            <a:spLocks noGrp="1"/>
          </p:cNvSpPr>
          <p:nvPr>
            <p:ph idx="1"/>
          </p:nvPr>
        </p:nvSpPr>
        <p:spPr>
          <a:xfrm>
            <a:off x="457200" y="1600200"/>
            <a:ext cx="7086600" cy="4800600"/>
          </a:xfrm>
        </p:spPr>
        <p:txBody>
          <a:bodyPr>
            <a:normAutofit lnSpcReduction="10000"/>
          </a:bodyPr>
          <a:lstStyle/>
          <a:p>
            <a:r>
              <a:rPr lang="en-US" dirty="0" smtClean="0"/>
              <a:t>Scholars in this area were looking for pragmatic ways to build up international institutions and legal regimes in ways that might prevent future wars, but would also lead to greater economic prosperity.</a:t>
            </a:r>
          </a:p>
          <a:p>
            <a:r>
              <a:rPr lang="en-US" dirty="0" smtClean="0"/>
              <a:t>They started by looking at the political support for European integration.</a:t>
            </a:r>
          </a:p>
          <a:p>
            <a:r>
              <a:rPr lang="en-US" dirty="0" smtClean="0"/>
              <a:t>Key authors included: Ernst B. Haas, Leon Lindberg, Stuart </a:t>
            </a:r>
            <a:r>
              <a:rPr lang="en-US" dirty="0" err="1" smtClean="0"/>
              <a:t>Scheingold</a:t>
            </a:r>
            <a:r>
              <a:rPr lang="en-US" dirty="0" smtClean="0"/>
              <a:t>, Philippe </a:t>
            </a:r>
            <a:r>
              <a:rPr lang="en-US" dirty="0" err="1" smtClean="0"/>
              <a:t>Schmitter</a:t>
            </a:r>
            <a:r>
              <a:rPr lang="en-US" dirty="0" smtClean="0"/>
              <a:t>, Joseph Nye.</a:t>
            </a:r>
            <a:endParaRPr lang="en-US" dirty="0"/>
          </a:p>
        </p:txBody>
      </p:sp>
      <p:pic>
        <p:nvPicPr>
          <p:cNvPr id="23554" name="Picture 2" descr="http://ies.berkeley.edu/images/ernst.jpg"/>
          <p:cNvPicPr>
            <a:picLocks noChangeAspect="1" noChangeArrowheads="1"/>
          </p:cNvPicPr>
          <p:nvPr/>
        </p:nvPicPr>
        <p:blipFill>
          <a:blip r:embed="rId2"/>
          <a:srcRect/>
          <a:stretch>
            <a:fillRect/>
          </a:stretch>
        </p:blipFill>
        <p:spPr bwMode="auto">
          <a:xfrm>
            <a:off x="7086600" y="4648200"/>
            <a:ext cx="1905000" cy="19050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Rise of International Political Economy</a:t>
            </a:r>
            <a:endParaRPr lang="en-US" dirty="0"/>
          </a:p>
        </p:txBody>
      </p:sp>
      <p:sp>
        <p:nvSpPr>
          <p:cNvPr id="3" name="Content Placeholder 2"/>
          <p:cNvSpPr>
            <a:spLocks noGrp="1"/>
          </p:cNvSpPr>
          <p:nvPr>
            <p:ph idx="1"/>
          </p:nvPr>
        </p:nvSpPr>
        <p:spPr/>
        <p:txBody>
          <a:bodyPr>
            <a:normAutofit lnSpcReduction="10000"/>
          </a:bodyPr>
          <a:lstStyle/>
          <a:p>
            <a:r>
              <a:rPr lang="en-US" dirty="0" smtClean="0"/>
              <a:t>After the oil price increases in the 1970s, even hard-boiled realists like Henry Kissinger realized the importance of economic factors in world affairs.</a:t>
            </a:r>
          </a:p>
          <a:p>
            <a:r>
              <a:rPr lang="en-US" dirty="0" smtClean="0"/>
              <a:t>The idea of “managing interdependence” came into vogue.</a:t>
            </a:r>
          </a:p>
          <a:p>
            <a:r>
              <a:rPr lang="en-US" dirty="0" smtClean="0"/>
              <a:t>While the originators of the idea of interdependence were looking for new sources of order in the system, some realists were retooling to include economic relationships in their theories.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Neo-Realism</a:t>
            </a:r>
            <a:endParaRPr lang="en-US" dirty="0"/>
          </a:p>
        </p:txBody>
      </p:sp>
      <p:sp>
        <p:nvSpPr>
          <p:cNvPr id="3" name="Content Placeholder 2"/>
          <p:cNvSpPr>
            <a:spLocks noGrp="1"/>
          </p:cNvSpPr>
          <p:nvPr>
            <p:ph idx="1"/>
          </p:nvPr>
        </p:nvSpPr>
        <p:spPr/>
        <p:txBody>
          <a:bodyPr>
            <a:normAutofit lnSpcReduction="10000"/>
          </a:bodyPr>
          <a:lstStyle/>
          <a:p>
            <a:r>
              <a:rPr lang="en-US" dirty="0" smtClean="0"/>
              <a:t>One reaction to theories of interdependence and international regimes was to return to the earlier ideas of the post-WW2 realists.</a:t>
            </a:r>
          </a:p>
          <a:p>
            <a:r>
              <a:rPr lang="en-US" dirty="0" smtClean="0"/>
              <a:t>A key figure in this revival was Kenneth Waltz and his main contribution was </a:t>
            </a:r>
            <a:r>
              <a:rPr lang="en-US" dirty="0" smtClean="0">
                <a:hlinkClick r:id="rId2"/>
              </a:rPr>
              <a:t>Theory of International Politics</a:t>
            </a:r>
            <a:r>
              <a:rPr lang="en-US" dirty="0" smtClean="0"/>
              <a:t> (1979).</a:t>
            </a:r>
          </a:p>
          <a:p>
            <a:r>
              <a:rPr lang="en-US" dirty="0" smtClean="0"/>
              <a:t>Waltz argued for the key importance of the distribution of power in the international system because there was no real order other than a state of “anarchy” in that system in which states had to defend themselves.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Robert </a:t>
            </a:r>
            <a:r>
              <a:rPr lang="en-US" dirty="0" err="1" smtClean="0"/>
              <a:t>Keohane</a:t>
            </a:r>
            <a:r>
              <a:rPr lang="en-US" dirty="0" smtClean="0"/>
              <a:t> and Neo-Realism</a:t>
            </a:r>
            <a:endParaRPr lang="en-US" dirty="0"/>
          </a:p>
        </p:txBody>
      </p:sp>
      <p:sp>
        <p:nvSpPr>
          <p:cNvPr id="3" name="Content Placeholder 2"/>
          <p:cNvSpPr>
            <a:spLocks noGrp="1"/>
          </p:cNvSpPr>
          <p:nvPr>
            <p:ph idx="1"/>
          </p:nvPr>
        </p:nvSpPr>
        <p:spPr>
          <a:xfrm>
            <a:off x="457200" y="1600200"/>
            <a:ext cx="5562600" cy="5105400"/>
          </a:xfrm>
        </p:spPr>
        <p:txBody>
          <a:bodyPr>
            <a:normAutofit fontScale="92500" lnSpcReduction="20000"/>
          </a:bodyPr>
          <a:lstStyle/>
          <a:p>
            <a:r>
              <a:rPr lang="en-US" dirty="0" err="1" smtClean="0"/>
              <a:t>Keohane</a:t>
            </a:r>
            <a:r>
              <a:rPr lang="en-US" dirty="0" smtClean="0"/>
              <a:t> tried to reconcile the neo-realist focus on power and the distribution of power with the IPE schools focus on regimes and regime change.</a:t>
            </a:r>
          </a:p>
          <a:p>
            <a:r>
              <a:rPr lang="en-US" dirty="0" smtClean="0"/>
              <a:t>His answer was to suggest a connection between the distribution of power and regime changes (building on the work of earlier scholars like Charles </a:t>
            </a:r>
            <a:r>
              <a:rPr lang="en-US" dirty="0" err="1" smtClean="0"/>
              <a:t>Kindleberger</a:t>
            </a:r>
            <a:r>
              <a:rPr lang="en-US" dirty="0" smtClean="0"/>
              <a:t>, John </a:t>
            </a:r>
            <a:r>
              <a:rPr lang="en-US" dirty="0" err="1" smtClean="0"/>
              <a:t>Ruggie</a:t>
            </a:r>
            <a:r>
              <a:rPr lang="en-US" dirty="0" smtClean="0"/>
              <a:t>, Stephen Krasner, and Robert Gilpin).</a:t>
            </a:r>
          </a:p>
          <a:p>
            <a:r>
              <a:rPr lang="en-US" dirty="0" smtClean="0"/>
              <a:t>Thus was </a:t>
            </a:r>
            <a:r>
              <a:rPr lang="en-US" dirty="0" err="1" smtClean="0"/>
              <a:t>Hegemonial</a:t>
            </a:r>
            <a:r>
              <a:rPr lang="en-US" dirty="0" smtClean="0"/>
              <a:t> Stability Theory (HST) born.</a:t>
            </a:r>
            <a:endParaRPr lang="en-US" dirty="0"/>
          </a:p>
        </p:txBody>
      </p:sp>
      <p:pic>
        <p:nvPicPr>
          <p:cNvPr id="24578" name="Picture 2" descr="image"/>
          <p:cNvPicPr>
            <a:picLocks noChangeAspect="1" noChangeArrowheads="1"/>
          </p:cNvPicPr>
          <p:nvPr/>
        </p:nvPicPr>
        <p:blipFill>
          <a:blip r:embed="rId2"/>
          <a:srcRect/>
          <a:stretch>
            <a:fillRect/>
          </a:stretch>
        </p:blipFill>
        <p:spPr bwMode="auto">
          <a:xfrm>
            <a:off x="6400800" y="1524000"/>
            <a:ext cx="1905000" cy="2819401"/>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Isms</a:t>
            </a:r>
            <a:endParaRPr lang="en-US" dirty="0"/>
          </a:p>
        </p:txBody>
      </p:sp>
      <p:sp>
        <p:nvSpPr>
          <p:cNvPr id="3" name="Content Placeholder 2"/>
          <p:cNvSpPr>
            <a:spLocks noGrp="1"/>
          </p:cNvSpPr>
          <p:nvPr>
            <p:ph idx="1"/>
          </p:nvPr>
        </p:nvSpPr>
        <p:spPr/>
        <p:txBody>
          <a:bodyPr/>
          <a:lstStyle/>
          <a:p>
            <a:r>
              <a:rPr lang="en-US" dirty="0" smtClean="0"/>
              <a:t>Constructivism</a:t>
            </a:r>
          </a:p>
          <a:p>
            <a:r>
              <a:rPr lang="en-US" dirty="0" smtClean="0"/>
              <a:t>Post-Modernism</a:t>
            </a:r>
          </a:p>
          <a:p>
            <a:r>
              <a:rPr lang="en-US" dirty="0" smtClean="0"/>
              <a:t>Neo-Marxism</a:t>
            </a:r>
          </a:p>
          <a:p>
            <a:r>
              <a:rPr lang="en-US" dirty="0" smtClean="0"/>
              <a:t>Feminism</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Summing Up</a:t>
            </a:r>
            <a:endParaRPr lang="en-US" dirty="0"/>
          </a:p>
        </p:txBody>
      </p:sp>
      <p:sp>
        <p:nvSpPr>
          <p:cNvPr id="3" name="Content Placeholder 2"/>
          <p:cNvSpPr>
            <a:spLocks noGrp="1"/>
          </p:cNvSpPr>
          <p:nvPr>
            <p:ph idx="1"/>
          </p:nvPr>
        </p:nvSpPr>
        <p:spPr/>
        <p:txBody>
          <a:bodyPr/>
          <a:lstStyle/>
          <a:p>
            <a:r>
              <a:rPr lang="en-US" dirty="0" smtClean="0"/>
              <a:t>Theories of international relations have evolved in ways that are somewhat different from those in other disciplines: more faddish, less driven by empirical research.</a:t>
            </a:r>
          </a:p>
          <a:p>
            <a:r>
              <a:rPr lang="en-US" dirty="0" smtClean="0"/>
              <a:t>While there is some continuity in their  focus on war and peace and the distribution of power, in the last century the gap between those scholars looking only at military-strategic issues and those looking at a broader range of phenomena has grown significantly.</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Overview</a:t>
            </a:r>
            <a:endParaRPr lang="en-US" dirty="0"/>
          </a:p>
        </p:txBody>
      </p:sp>
      <p:sp>
        <p:nvSpPr>
          <p:cNvPr id="5" name="Content Placeholder 4"/>
          <p:cNvSpPr>
            <a:spLocks noGrp="1"/>
          </p:cNvSpPr>
          <p:nvPr>
            <p:ph idx="1"/>
          </p:nvPr>
        </p:nvSpPr>
        <p:spPr/>
        <p:txBody>
          <a:bodyPr/>
          <a:lstStyle/>
          <a:p>
            <a:r>
              <a:rPr lang="en-US" dirty="0" smtClean="0"/>
              <a:t>The Classical Authors</a:t>
            </a:r>
          </a:p>
          <a:p>
            <a:r>
              <a:rPr lang="en-US" dirty="0" err="1" smtClean="0"/>
              <a:t>Macchiavelli</a:t>
            </a:r>
            <a:endParaRPr lang="en-US" dirty="0" smtClean="0"/>
          </a:p>
          <a:p>
            <a:r>
              <a:rPr lang="en-US" dirty="0" smtClean="0"/>
              <a:t>The Rise of the Nation-State System</a:t>
            </a:r>
          </a:p>
          <a:p>
            <a:r>
              <a:rPr lang="en-US" dirty="0" smtClean="0"/>
              <a:t>Thinkers of the Post-</a:t>
            </a:r>
            <a:r>
              <a:rPr lang="en-US" dirty="0" err="1" smtClean="0"/>
              <a:t>Westphalian</a:t>
            </a:r>
            <a:r>
              <a:rPr lang="en-US" dirty="0" smtClean="0"/>
              <a:t> Period</a:t>
            </a:r>
          </a:p>
          <a:p>
            <a:r>
              <a:rPr lang="en-US" dirty="0" smtClean="0"/>
              <a:t>Diplomatic History</a:t>
            </a:r>
          </a:p>
          <a:p>
            <a:r>
              <a:rPr lang="en-US" dirty="0" smtClean="0"/>
              <a:t>American Idealism</a:t>
            </a:r>
          </a:p>
          <a:p>
            <a:r>
              <a:rPr lang="en-US" dirty="0" smtClean="0"/>
              <a:t>American Realism and Neo-Realism</a:t>
            </a:r>
          </a:p>
          <a:p>
            <a:r>
              <a:rPr lang="en-US" dirty="0" smtClean="0"/>
              <a:t>Integration, Interdependence, and Regimes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     Thucydides</a:t>
            </a:r>
            <a:endParaRPr lang="en-US" dirty="0"/>
          </a:p>
        </p:txBody>
      </p:sp>
      <p:sp>
        <p:nvSpPr>
          <p:cNvPr id="3" name="Content Placeholder 2"/>
          <p:cNvSpPr>
            <a:spLocks noGrp="1"/>
          </p:cNvSpPr>
          <p:nvPr>
            <p:ph idx="1"/>
          </p:nvPr>
        </p:nvSpPr>
        <p:spPr>
          <a:xfrm>
            <a:off x="457200" y="1600200"/>
            <a:ext cx="5943600" cy="4953000"/>
          </a:xfrm>
        </p:spPr>
        <p:txBody>
          <a:bodyPr/>
          <a:lstStyle/>
          <a:p>
            <a:r>
              <a:rPr lang="en-US" dirty="0" smtClean="0"/>
              <a:t>The Peloponnesian War, 431-404 B.C.</a:t>
            </a:r>
          </a:p>
          <a:p>
            <a:r>
              <a:rPr lang="en-US" dirty="0" smtClean="0"/>
              <a:t>Bipolar distribution of power:</a:t>
            </a:r>
          </a:p>
          <a:p>
            <a:pPr lvl="1"/>
            <a:r>
              <a:rPr lang="en-US" dirty="0" smtClean="0"/>
              <a:t>Athens and its allies</a:t>
            </a:r>
          </a:p>
          <a:p>
            <a:pPr lvl="1"/>
            <a:r>
              <a:rPr lang="en-US" dirty="0" smtClean="0"/>
              <a:t>Sparta and its allies</a:t>
            </a:r>
          </a:p>
          <a:p>
            <a:r>
              <a:rPr lang="en-US" dirty="0" smtClean="0"/>
              <a:t>External threat from the Persian Empire</a:t>
            </a:r>
          </a:p>
          <a:p>
            <a:r>
              <a:rPr lang="en-US" dirty="0" smtClean="0"/>
              <a:t>He criticized Athens for over committing its resources when it invaded Sicily</a:t>
            </a:r>
            <a:endParaRPr lang="en-US" dirty="0"/>
          </a:p>
        </p:txBody>
      </p:sp>
      <p:pic>
        <p:nvPicPr>
          <p:cNvPr id="1026" name="Picture 2" descr="http://upload.wikimedia.org/wikipedia/commons/thumb/1/10/Thucydides-bust-cutout_ROM.jpg/250px-Thucydides-bust-cutout_ROM.jpg">
            <a:hlinkClick r:id="rId2"/>
          </p:cNvPr>
          <p:cNvPicPr>
            <a:picLocks noChangeAspect="1" noChangeArrowheads="1"/>
          </p:cNvPicPr>
          <p:nvPr/>
        </p:nvPicPr>
        <p:blipFill>
          <a:blip r:embed="rId3"/>
          <a:srcRect/>
          <a:stretch>
            <a:fillRect/>
          </a:stretch>
        </p:blipFill>
        <p:spPr bwMode="auto">
          <a:xfrm>
            <a:off x="6629400" y="533400"/>
            <a:ext cx="2381250" cy="4143376"/>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Macchiavelli</a:t>
            </a:r>
            <a:endParaRPr lang="en-US" dirty="0"/>
          </a:p>
        </p:txBody>
      </p:sp>
      <p:sp>
        <p:nvSpPr>
          <p:cNvPr id="3" name="Content Placeholder 2"/>
          <p:cNvSpPr>
            <a:spLocks noGrp="1"/>
          </p:cNvSpPr>
          <p:nvPr>
            <p:ph idx="1"/>
          </p:nvPr>
        </p:nvSpPr>
        <p:spPr>
          <a:xfrm>
            <a:off x="457200" y="1600200"/>
            <a:ext cx="5486400" cy="5257800"/>
          </a:xfrm>
        </p:spPr>
        <p:txBody>
          <a:bodyPr/>
          <a:lstStyle/>
          <a:p>
            <a:r>
              <a:rPr lang="en-US" dirty="0" smtClean="0"/>
              <a:t>Major works:</a:t>
            </a:r>
          </a:p>
          <a:p>
            <a:pPr lvl="1"/>
            <a:r>
              <a:rPr lang="en-US" dirty="0" smtClean="0"/>
              <a:t>The Prince (1513)</a:t>
            </a:r>
          </a:p>
          <a:p>
            <a:pPr lvl="1"/>
            <a:r>
              <a:rPr lang="en-US" dirty="0" smtClean="0"/>
              <a:t>The Art of War (1521)</a:t>
            </a:r>
          </a:p>
          <a:p>
            <a:r>
              <a:rPr lang="en-US" dirty="0" smtClean="0"/>
              <a:t>First author to distinguish between morality of individuals and morality of the state</a:t>
            </a:r>
          </a:p>
          <a:p>
            <a:r>
              <a:rPr lang="en-US" dirty="0" smtClean="0"/>
              <a:t>Ended his life in exile in Tuscany</a:t>
            </a:r>
            <a:endParaRPr lang="en-US" dirty="0"/>
          </a:p>
        </p:txBody>
      </p:sp>
      <p:pic>
        <p:nvPicPr>
          <p:cNvPr id="16386" name="Picture 2" descr="http://upload.wikimedia.org/wikipedia/commons/thumb/2/27/Santi_di_Tito_-_Niccolo_Machiavelli%27s_portrait_headcrop.jpg/200px-Santi_di_Tito_-_Niccolo_Machiavelli%27s_portrait_headcrop.jpg">
            <a:hlinkClick r:id="rId2"/>
          </p:cNvPr>
          <p:cNvPicPr>
            <a:picLocks noChangeAspect="1" noChangeArrowheads="1"/>
          </p:cNvPicPr>
          <p:nvPr/>
        </p:nvPicPr>
        <p:blipFill>
          <a:blip r:embed="rId3"/>
          <a:srcRect/>
          <a:stretch>
            <a:fillRect/>
          </a:stretch>
        </p:blipFill>
        <p:spPr bwMode="auto">
          <a:xfrm>
            <a:off x="5867400" y="1524000"/>
            <a:ext cx="2438400" cy="3218688"/>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Rise of the Nation-State System</a:t>
            </a:r>
            <a:endParaRPr lang="en-US" dirty="0"/>
          </a:p>
        </p:txBody>
      </p:sp>
      <p:sp>
        <p:nvSpPr>
          <p:cNvPr id="3" name="Content Placeholder 2"/>
          <p:cNvSpPr>
            <a:spLocks noGrp="1"/>
          </p:cNvSpPr>
          <p:nvPr>
            <p:ph idx="1"/>
          </p:nvPr>
        </p:nvSpPr>
        <p:spPr>
          <a:xfrm>
            <a:off x="228600" y="1524000"/>
            <a:ext cx="4953000" cy="5181600"/>
          </a:xfrm>
        </p:spPr>
        <p:txBody>
          <a:bodyPr>
            <a:normAutofit fontScale="92500" lnSpcReduction="10000"/>
          </a:bodyPr>
          <a:lstStyle/>
          <a:p>
            <a:r>
              <a:rPr lang="en-US" dirty="0" smtClean="0"/>
              <a:t>T</a:t>
            </a:r>
            <a:r>
              <a:rPr lang="en-US" dirty="0" smtClean="0"/>
              <a:t>he Peace of Westphalia in 1648 marked the beginning of the nation-state system in Western Europe.</a:t>
            </a:r>
          </a:p>
          <a:p>
            <a:r>
              <a:rPr lang="en-US" dirty="0" smtClean="0"/>
              <a:t>After extensive fighting over religious questions, the signers of the peace treaty agree to a new order based on the concept of state sovereignty, more specifically the right of each state to choose its own religious preferences.</a:t>
            </a:r>
            <a:endParaRPr lang="en-US" dirty="0"/>
          </a:p>
        </p:txBody>
      </p:sp>
      <p:pic>
        <p:nvPicPr>
          <p:cNvPr id="17410" name="Picture 2" descr="File:The Ratification of the Treaty of Munster, Gerard Ter Borch (1648).jpg">
            <a:hlinkClick r:id="rId2"/>
          </p:cNvPr>
          <p:cNvPicPr>
            <a:picLocks noChangeAspect="1" noChangeArrowheads="1"/>
          </p:cNvPicPr>
          <p:nvPr/>
        </p:nvPicPr>
        <p:blipFill>
          <a:blip r:embed="rId3"/>
          <a:srcRect/>
          <a:stretch>
            <a:fillRect/>
          </a:stretch>
        </p:blipFill>
        <p:spPr bwMode="auto">
          <a:xfrm>
            <a:off x="5355590" y="1752600"/>
            <a:ext cx="3788410" cy="2895600"/>
          </a:xfrm>
          <a:prstGeom prst="rect">
            <a:avLst/>
          </a:prstGeom>
          <a:noFill/>
        </p:spPr>
      </p:pic>
      <p:sp>
        <p:nvSpPr>
          <p:cNvPr id="5" name="TextBox 4"/>
          <p:cNvSpPr txBox="1"/>
          <p:nvPr/>
        </p:nvSpPr>
        <p:spPr>
          <a:xfrm>
            <a:off x="5791200" y="4800600"/>
            <a:ext cx="3103735" cy="923330"/>
          </a:xfrm>
          <a:prstGeom prst="rect">
            <a:avLst/>
          </a:prstGeom>
          <a:noFill/>
        </p:spPr>
        <p:txBody>
          <a:bodyPr wrap="none" rtlCol="0">
            <a:spAutoFit/>
          </a:bodyPr>
          <a:lstStyle/>
          <a:p>
            <a:r>
              <a:rPr lang="en-US" dirty="0" smtClean="0"/>
              <a:t>Gerard </a:t>
            </a:r>
            <a:r>
              <a:rPr lang="en-US" dirty="0" err="1" smtClean="0"/>
              <a:t>ter</a:t>
            </a:r>
            <a:r>
              <a:rPr lang="en-US" dirty="0" smtClean="0"/>
              <a:t> </a:t>
            </a:r>
            <a:r>
              <a:rPr lang="en-US" dirty="0" err="1" smtClean="0"/>
              <a:t>Borch</a:t>
            </a:r>
            <a:r>
              <a:rPr lang="en-US" dirty="0" smtClean="0"/>
              <a:t> painting of</a:t>
            </a:r>
          </a:p>
          <a:p>
            <a:r>
              <a:rPr lang="en-US" dirty="0"/>
              <a:t>t</a:t>
            </a:r>
            <a:r>
              <a:rPr lang="en-US" dirty="0" smtClean="0"/>
              <a:t>he ratification of the Treaty</a:t>
            </a:r>
          </a:p>
          <a:p>
            <a:r>
              <a:rPr lang="en-US" dirty="0"/>
              <a:t>o</a:t>
            </a:r>
            <a:r>
              <a:rPr lang="en-US" dirty="0" smtClean="0"/>
              <a:t>f Muenster</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Thinkers of the Post-</a:t>
            </a:r>
            <a:r>
              <a:rPr lang="en-US" dirty="0" err="1" smtClean="0"/>
              <a:t>Westphalian</a:t>
            </a:r>
            <a:r>
              <a:rPr lang="en-US" dirty="0" smtClean="0"/>
              <a:t> Period</a:t>
            </a:r>
            <a:endParaRPr lang="en-US" dirty="0"/>
          </a:p>
        </p:txBody>
      </p:sp>
      <p:sp>
        <p:nvSpPr>
          <p:cNvPr id="3" name="Content Placeholder 2"/>
          <p:cNvSpPr>
            <a:spLocks noGrp="1"/>
          </p:cNvSpPr>
          <p:nvPr>
            <p:ph idx="1"/>
          </p:nvPr>
        </p:nvSpPr>
        <p:spPr/>
        <p:txBody>
          <a:bodyPr/>
          <a:lstStyle/>
          <a:p>
            <a:r>
              <a:rPr lang="en-US" dirty="0" smtClean="0"/>
              <a:t>John Hobbes</a:t>
            </a:r>
          </a:p>
          <a:p>
            <a:r>
              <a:rPr lang="en-US" dirty="0" smtClean="0"/>
              <a:t>Hugo Grotius</a:t>
            </a:r>
          </a:p>
          <a:p>
            <a:r>
              <a:rPr lang="en-US" dirty="0" smtClean="0"/>
              <a:t>Jean Jacques Rousseau</a:t>
            </a:r>
          </a:p>
          <a:p>
            <a:r>
              <a:rPr lang="en-US" dirty="0" smtClean="0"/>
              <a:t>Immanuel Kant</a:t>
            </a:r>
          </a:p>
          <a:p>
            <a:endParaRPr lang="en-US" dirty="0"/>
          </a:p>
        </p:txBody>
      </p:sp>
      <p:pic>
        <p:nvPicPr>
          <p:cNvPr id="18434" name="Picture 2" descr="http://upload.wikimedia.org/wikipedia/commons/thumb/4/43/Immanuel_Kant_%28painted_portrait%29.jpg/200px-Immanuel_Kant_%28painted_portrait%29.jpg">
            <a:hlinkClick r:id="rId2"/>
          </p:cNvPr>
          <p:cNvPicPr>
            <a:picLocks noChangeAspect="1" noChangeArrowheads="1"/>
          </p:cNvPicPr>
          <p:nvPr/>
        </p:nvPicPr>
        <p:blipFill>
          <a:blip r:embed="rId3"/>
          <a:srcRect/>
          <a:stretch>
            <a:fillRect/>
          </a:stretch>
        </p:blipFill>
        <p:spPr bwMode="auto">
          <a:xfrm>
            <a:off x="6629400" y="4038600"/>
            <a:ext cx="1905000" cy="2400301"/>
          </a:xfrm>
          <a:prstGeom prst="rect">
            <a:avLst/>
          </a:prstGeom>
          <a:noFill/>
        </p:spPr>
      </p:pic>
      <p:pic>
        <p:nvPicPr>
          <p:cNvPr id="18436" name="Picture 4" descr="http://upload.wikimedia.org/wikipedia/commons/thumb/b/b7/Jean-Jacques_Rousseau_%28painted_portrait%29.jpg/200px-Jean-Jacques_Rousseau_%28painted_portrait%29.jpg">
            <a:hlinkClick r:id="rId4"/>
          </p:cNvPr>
          <p:cNvPicPr>
            <a:picLocks noChangeAspect="1" noChangeArrowheads="1"/>
          </p:cNvPicPr>
          <p:nvPr/>
        </p:nvPicPr>
        <p:blipFill>
          <a:blip r:embed="rId5"/>
          <a:srcRect/>
          <a:stretch>
            <a:fillRect/>
          </a:stretch>
        </p:blipFill>
        <p:spPr bwMode="auto">
          <a:xfrm>
            <a:off x="4419600" y="4038600"/>
            <a:ext cx="1905000" cy="2524126"/>
          </a:xfrm>
          <a:prstGeom prst="rect">
            <a:avLst/>
          </a:prstGeom>
          <a:noFill/>
        </p:spPr>
      </p:pic>
      <p:pic>
        <p:nvPicPr>
          <p:cNvPr id="18438" name="Picture 6" descr="http://upload.wikimedia.org/wikipedia/commons/thumb/8/80/Michiel_Jansz_van_Mierevelt_-_Hugo_Grotius.jpg/200px-Michiel_Jansz_van_Mierevelt_-_Hugo_Grotius.jpg">
            <a:hlinkClick r:id="rId6"/>
          </p:cNvPr>
          <p:cNvPicPr>
            <a:picLocks noChangeAspect="1" noChangeArrowheads="1"/>
          </p:cNvPicPr>
          <p:nvPr/>
        </p:nvPicPr>
        <p:blipFill>
          <a:blip r:embed="rId7"/>
          <a:srcRect/>
          <a:stretch>
            <a:fillRect/>
          </a:stretch>
        </p:blipFill>
        <p:spPr bwMode="auto">
          <a:xfrm>
            <a:off x="2209800" y="4038600"/>
            <a:ext cx="1905000" cy="2266951"/>
          </a:xfrm>
          <a:prstGeom prst="rect">
            <a:avLst/>
          </a:prstGeom>
          <a:noFill/>
        </p:spPr>
      </p:pic>
      <p:pic>
        <p:nvPicPr>
          <p:cNvPr id="18440" name="Picture 8" descr="http://upload.wikimedia.org/wikipedia/commons/thumb/d/d8/Thomas_Hobbes_%28portrait%29.jpg/200px-Thomas_Hobbes_%28portrait%29.jpg">
            <a:hlinkClick r:id="rId8"/>
          </p:cNvPr>
          <p:cNvPicPr>
            <a:picLocks noChangeAspect="1" noChangeArrowheads="1"/>
          </p:cNvPicPr>
          <p:nvPr/>
        </p:nvPicPr>
        <p:blipFill>
          <a:blip r:embed="rId9"/>
          <a:srcRect/>
          <a:stretch>
            <a:fillRect/>
          </a:stretch>
        </p:blipFill>
        <p:spPr bwMode="auto">
          <a:xfrm>
            <a:off x="152400" y="4038600"/>
            <a:ext cx="1905000" cy="2009776"/>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One Interpretation: Kenneth Waltz’s </a:t>
            </a:r>
            <a:r>
              <a:rPr lang="en-US" dirty="0" smtClean="0">
                <a:hlinkClick r:id="rId2"/>
              </a:rPr>
              <a:t>Man the State and War</a:t>
            </a:r>
            <a:endParaRPr lang="en-US" dirty="0"/>
          </a:p>
        </p:txBody>
      </p:sp>
      <p:sp>
        <p:nvSpPr>
          <p:cNvPr id="3" name="Content Placeholder 2"/>
          <p:cNvSpPr>
            <a:spLocks noGrp="1"/>
          </p:cNvSpPr>
          <p:nvPr>
            <p:ph idx="1"/>
          </p:nvPr>
        </p:nvSpPr>
        <p:spPr>
          <a:xfrm>
            <a:off x="3048000" y="1600200"/>
            <a:ext cx="5638800" cy="4709160"/>
          </a:xfrm>
        </p:spPr>
        <p:txBody>
          <a:bodyPr/>
          <a:lstStyle/>
          <a:p>
            <a:r>
              <a:rPr lang="en-US" dirty="0" smtClean="0"/>
              <a:t>Three images (concerning the real origin of war):</a:t>
            </a:r>
          </a:p>
          <a:p>
            <a:pPr lvl="1"/>
            <a:r>
              <a:rPr lang="en-US" dirty="0" smtClean="0"/>
              <a:t>Human nature (Hobbes, Locke)</a:t>
            </a:r>
          </a:p>
          <a:p>
            <a:pPr lvl="1"/>
            <a:r>
              <a:rPr lang="en-US" dirty="0" smtClean="0"/>
              <a:t>Regime type</a:t>
            </a:r>
          </a:p>
          <a:p>
            <a:pPr lvl="1"/>
            <a:r>
              <a:rPr lang="en-US" dirty="0" smtClean="0"/>
              <a:t>International system (Rousseau)</a:t>
            </a:r>
          </a:p>
          <a:p>
            <a:r>
              <a:rPr lang="en-US" dirty="0" smtClean="0"/>
              <a:t>Waltz argues that the third image is superior to the other two.</a:t>
            </a:r>
          </a:p>
        </p:txBody>
      </p:sp>
      <p:pic>
        <p:nvPicPr>
          <p:cNvPr id="19458" name="Picture 2" descr="http://www.columbia.edu/cu/pr/00/03/images/kennethWaltz.jpg"/>
          <p:cNvPicPr>
            <a:picLocks noChangeAspect="1" noChangeArrowheads="1"/>
          </p:cNvPicPr>
          <p:nvPr/>
        </p:nvPicPr>
        <p:blipFill>
          <a:blip r:embed="rId3"/>
          <a:srcRect/>
          <a:stretch>
            <a:fillRect/>
          </a:stretch>
        </p:blipFill>
        <p:spPr bwMode="auto">
          <a:xfrm>
            <a:off x="152400" y="1676400"/>
            <a:ext cx="2857500" cy="4124326"/>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Diplomatic Historians</a:t>
            </a:r>
            <a:endParaRPr lang="en-US" dirty="0"/>
          </a:p>
        </p:txBody>
      </p:sp>
      <p:sp>
        <p:nvSpPr>
          <p:cNvPr id="3" name="Content Placeholder 2"/>
          <p:cNvSpPr>
            <a:spLocks noGrp="1"/>
          </p:cNvSpPr>
          <p:nvPr>
            <p:ph idx="1"/>
          </p:nvPr>
        </p:nvSpPr>
        <p:spPr/>
        <p:txBody>
          <a:bodyPr/>
          <a:lstStyle/>
          <a:p>
            <a:r>
              <a:rPr lang="en-US" dirty="0" smtClean="0"/>
              <a:t>Rose to prominence in the 19</a:t>
            </a:r>
            <a:r>
              <a:rPr lang="en-US" baseline="30000" dirty="0" smtClean="0"/>
              <a:t>th</a:t>
            </a:r>
            <a:r>
              <a:rPr lang="en-US" dirty="0" smtClean="0"/>
              <a:t> century</a:t>
            </a:r>
          </a:p>
          <a:p>
            <a:r>
              <a:rPr lang="en-US" dirty="0" smtClean="0"/>
              <a:t>Focused on detailed description of diplomacy and statecraft among the European great powers after 1648</a:t>
            </a:r>
          </a:p>
          <a:p>
            <a:r>
              <a:rPr lang="en-US" dirty="0" smtClean="0"/>
              <a:t>Stressed the importance of individual leaders and their ability to create and maintain coalitions</a:t>
            </a:r>
          </a:p>
          <a:p>
            <a:r>
              <a:rPr lang="en-US" dirty="0" smtClean="0"/>
              <a:t>Influential writers: Leopold von Ranke, William Langer, Ludwig </a:t>
            </a:r>
            <a:r>
              <a:rPr lang="en-US" dirty="0" err="1" smtClean="0"/>
              <a:t>Dehio</a:t>
            </a:r>
            <a:r>
              <a:rPr lang="en-US" dirty="0" smtClean="0"/>
              <a:t>, F.H. </a:t>
            </a:r>
            <a:r>
              <a:rPr lang="en-US" dirty="0" err="1" smtClean="0"/>
              <a:t>Hinsley</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American Idealism</a:t>
            </a:r>
            <a:endParaRPr lang="en-US" dirty="0"/>
          </a:p>
        </p:txBody>
      </p:sp>
      <p:sp>
        <p:nvSpPr>
          <p:cNvPr id="3" name="Content Placeholder 2"/>
          <p:cNvSpPr>
            <a:spLocks noGrp="1"/>
          </p:cNvSpPr>
          <p:nvPr>
            <p:ph idx="1"/>
          </p:nvPr>
        </p:nvSpPr>
        <p:spPr>
          <a:xfrm>
            <a:off x="3200400" y="1524000"/>
            <a:ext cx="5486400" cy="4785360"/>
          </a:xfrm>
        </p:spPr>
        <p:txBody>
          <a:bodyPr>
            <a:normAutofit fontScale="92500" lnSpcReduction="20000"/>
          </a:bodyPr>
          <a:lstStyle/>
          <a:p>
            <a:r>
              <a:rPr lang="en-US" dirty="0" smtClean="0"/>
              <a:t>Strongest advocates of the use of international law to prevent war were in the United States.</a:t>
            </a:r>
          </a:p>
          <a:p>
            <a:r>
              <a:rPr lang="en-US" dirty="0" smtClean="0"/>
              <a:t>Woodrow Wilson pushed  strongly for the creation of the League of Nations after WW1 only to see it rejected by Congress.</a:t>
            </a:r>
          </a:p>
          <a:p>
            <a:r>
              <a:rPr lang="en-US" dirty="0" smtClean="0"/>
              <a:t>In the 1920s and 1930s, many Americans supported diplomacy and other alternatives to warfare, and wanted to avoid involvement in another European conflict. </a:t>
            </a:r>
            <a:endParaRPr lang="en-US" dirty="0"/>
          </a:p>
        </p:txBody>
      </p:sp>
      <p:pic>
        <p:nvPicPr>
          <p:cNvPr id="20482" name="Picture 2" descr="President Woodrow Wilson"/>
          <p:cNvPicPr>
            <a:picLocks noChangeAspect="1" noChangeArrowheads="1"/>
          </p:cNvPicPr>
          <p:nvPr/>
        </p:nvPicPr>
        <p:blipFill>
          <a:blip r:embed="rId2"/>
          <a:srcRect/>
          <a:stretch>
            <a:fillRect/>
          </a:stretch>
        </p:blipFill>
        <p:spPr bwMode="auto">
          <a:xfrm>
            <a:off x="152400" y="1371600"/>
            <a:ext cx="2857500" cy="3276601"/>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89</TotalTime>
  <Words>879</Words>
  <Application>Microsoft Office PowerPoint</Application>
  <PresentationFormat>On-screen Show (4:3)</PresentationFormat>
  <Paragraphs>90</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Apex</vt:lpstr>
      <vt:lpstr>THEORIES of International Relations</vt:lpstr>
      <vt:lpstr>Overview</vt:lpstr>
      <vt:lpstr>     Thucydides</vt:lpstr>
      <vt:lpstr>Macchiavelli</vt:lpstr>
      <vt:lpstr>The Rise of the Nation-State System</vt:lpstr>
      <vt:lpstr>Thinkers of the Post-Westphalian Period</vt:lpstr>
      <vt:lpstr>One Interpretation: Kenneth Waltz’s Man the State and War</vt:lpstr>
      <vt:lpstr>The Diplomatic Historians</vt:lpstr>
      <vt:lpstr>American Idealism</vt:lpstr>
      <vt:lpstr>Post-War Realism</vt:lpstr>
      <vt:lpstr>The Debates over Polarity</vt:lpstr>
      <vt:lpstr>Integration, Interdependence, and Regime Theories</vt:lpstr>
      <vt:lpstr>The Rise of International Political Economy</vt:lpstr>
      <vt:lpstr>Neo-Realism</vt:lpstr>
      <vt:lpstr>Robert Keohane and Neo-Realism</vt:lpstr>
      <vt:lpstr>Other Isms</vt:lpstr>
      <vt:lpstr>Summing Up</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Relations Theories</dc:title>
  <dc:creator>Jeffrey Hart</dc:creator>
  <cp:lastModifiedBy>Jeffrey Hart</cp:lastModifiedBy>
  <cp:revision>10</cp:revision>
  <dcterms:created xsi:type="dcterms:W3CDTF">2009-09-23T19:41:26Z</dcterms:created>
  <dcterms:modified xsi:type="dcterms:W3CDTF">2009-09-23T21:10:26Z</dcterms:modified>
</cp:coreProperties>
</file>