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57" r:id="rId3"/>
    <p:sldId id="258" r:id="rId4"/>
    <p:sldId id="259" r:id="rId5"/>
    <p:sldId id="260" r:id="rId6"/>
    <p:sldId id="261" r:id="rId7"/>
    <p:sldId id="265" r:id="rId8"/>
    <p:sldId id="262" r:id="rId9"/>
    <p:sldId id="263" r:id="rId10"/>
    <p:sldId id="264" r:id="rId11"/>
    <p:sldId id="266" r:id="rId12"/>
    <p:sldId id="269" r:id="rId13"/>
    <p:sldId id="267" r:id="rId14"/>
    <p:sldId id="270" r:id="rId15"/>
    <p:sldId id="271" r:id="rId16"/>
    <p:sldId id="268"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sorterViewPr>
    <p:cViewPr>
      <p:scale>
        <a:sx n="100" d="100"/>
        <a:sy n="100" d="100"/>
      </p:scale>
      <p:origin x="0" y="276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D2913-D9BF-443C-85A7-6120872130D1}" type="datetimeFigureOut">
              <a:rPr lang="en-US" smtClean="0"/>
              <a:t>3/22/2012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A6771E-D090-4282-8E1C-438D27EE8334}" type="slidenum">
              <a:rPr lang="en-US" smtClean="0"/>
              <a:t>‹#›</a:t>
            </a:fld>
            <a:endParaRPr lang="en-US"/>
          </a:p>
        </p:txBody>
      </p:sp>
    </p:spTree>
    <p:extLst>
      <p:ext uri="{BB962C8B-B14F-4D97-AF65-F5344CB8AC3E}">
        <p14:creationId xmlns:p14="http://schemas.microsoft.com/office/powerpoint/2010/main" val="2846129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a:t>
            </a:fld>
            <a:endParaRPr lang="en-US"/>
          </a:p>
        </p:txBody>
      </p:sp>
    </p:spTree>
    <p:extLst>
      <p:ext uri="{BB962C8B-B14F-4D97-AF65-F5344CB8AC3E}">
        <p14:creationId xmlns:p14="http://schemas.microsoft.com/office/powerpoint/2010/main" val="128385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F1E110-4C8C-4D8C-9D6E-ED8E02523B08}"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11</a:t>
            </a:fld>
            <a:endParaRPr lang="en-US"/>
          </a:p>
        </p:txBody>
      </p:sp>
    </p:spTree>
    <p:extLst>
      <p:ext uri="{BB962C8B-B14F-4D97-AF65-F5344CB8AC3E}">
        <p14:creationId xmlns:p14="http://schemas.microsoft.com/office/powerpoint/2010/main" val="2965110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12</a:t>
            </a:fld>
            <a:endParaRPr lang="en-US"/>
          </a:p>
        </p:txBody>
      </p:sp>
    </p:spTree>
    <p:extLst>
      <p:ext uri="{BB962C8B-B14F-4D97-AF65-F5344CB8AC3E}">
        <p14:creationId xmlns:p14="http://schemas.microsoft.com/office/powerpoint/2010/main" val="240744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13</a:t>
            </a:fld>
            <a:endParaRPr lang="en-US"/>
          </a:p>
        </p:txBody>
      </p:sp>
    </p:spTree>
    <p:extLst>
      <p:ext uri="{BB962C8B-B14F-4D97-AF65-F5344CB8AC3E}">
        <p14:creationId xmlns:p14="http://schemas.microsoft.com/office/powerpoint/2010/main" val="4215573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14</a:t>
            </a:fld>
            <a:endParaRPr lang="en-US"/>
          </a:p>
        </p:txBody>
      </p:sp>
    </p:spTree>
    <p:extLst>
      <p:ext uri="{BB962C8B-B14F-4D97-AF65-F5344CB8AC3E}">
        <p14:creationId xmlns:p14="http://schemas.microsoft.com/office/powerpoint/2010/main" val="3851621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15</a:t>
            </a:fld>
            <a:endParaRPr lang="en-US"/>
          </a:p>
        </p:txBody>
      </p:sp>
    </p:spTree>
    <p:extLst>
      <p:ext uri="{BB962C8B-B14F-4D97-AF65-F5344CB8AC3E}">
        <p14:creationId xmlns:p14="http://schemas.microsoft.com/office/powerpoint/2010/main" val="74673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16</a:t>
            </a:fld>
            <a:endParaRPr lang="en-US"/>
          </a:p>
        </p:txBody>
      </p:sp>
    </p:spTree>
    <p:extLst>
      <p:ext uri="{BB962C8B-B14F-4D97-AF65-F5344CB8AC3E}">
        <p14:creationId xmlns:p14="http://schemas.microsoft.com/office/powerpoint/2010/main" val="2657914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17</a:t>
            </a:fld>
            <a:endParaRPr lang="en-US"/>
          </a:p>
        </p:txBody>
      </p:sp>
    </p:spTree>
    <p:extLst>
      <p:ext uri="{BB962C8B-B14F-4D97-AF65-F5344CB8AC3E}">
        <p14:creationId xmlns:p14="http://schemas.microsoft.com/office/powerpoint/2010/main" val="2411931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18</a:t>
            </a:fld>
            <a:endParaRPr lang="en-US"/>
          </a:p>
        </p:txBody>
      </p:sp>
    </p:spTree>
    <p:extLst>
      <p:ext uri="{BB962C8B-B14F-4D97-AF65-F5344CB8AC3E}">
        <p14:creationId xmlns:p14="http://schemas.microsoft.com/office/powerpoint/2010/main" val="3658110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19</a:t>
            </a:fld>
            <a:endParaRPr lang="en-US"/>
          </a:p>
        </p:txBody>
      </p:sp>
    </p:spTree>
    <p:extLst>
      <p:ext uri="{BB962C8B-B14F-4D97-AF65-F5344CB8AC3E}">
        <p14:creationId xmlns:p14="http://schemas.microsoft.com/office/powerpoint/2010/main" val="367685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2</a:t>
            </a:fld>
            <a:endParaRPr lang="en-US"/>
          </a:p>
        </p:txBody>
      </p:sp>
    </p:spTree>
    <p:extLst>
      <p:ext uri="{BB962C8B-B14F-4D97-AF65-F5344CB8AC3E}">
        <p14:creationId xmlns:p14="http://schemas.microsoft.com/office/powerpoint/2010/main" val="2608423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20</a:t>
            </a:fld>
            <a:endParaRPr lang="en-US"/>
          </a:p>
        </p:txBody>
      </p:sp>
    </p:spTree>
    <p:extLst>
      <p:ext uri="{BB962C8B-B14F-4D97-AF65-F5344CB8AC3E}">
        <p14:creationId xmlns:p14="http://schemas.microsoft.com/office/powerpoint/2010/main" val="1895890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A6771E-D090-4282-8E1C-438D27EE8334}" type="slidenum">
              <a:rPr lang="en-US" smtClean="0"/>
              <a:t>3</a:t>
            </a:fld>
            <a:endParaRPr lang="en-US"/>
          </a:p>
        </p:txBody>
      </p:sp>
    </p:spTree>
    <p:extLst>
      <p:ext uri="{BB962C8B-B14F-4D97-AF65-F5344CB8AC3E}">
        <p14:creationId xmlns:p14="http://schemas.microsoft.com/office/powerpoint/2010/main" val="1587989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AFD64C7-3615-4D49-B1AE-194790B936B3}"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EEE9D44-BD55-4A0E-B44D-B03625FA99B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458942-765B-40D4-97E2-5A55EFE7D6C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8100BD6-914D-4070-ACD5-4F0ECB351BA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05D5B8-EA1E-4A55-803A-082BD5B6068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5D365D-6809-48EB-A87E-E83202F014F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BA9E993-887D-4601-9A5C-DE3CD3D1A60A}"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A9E993-887D-4601-9A5C-DE3CD3D1A60A}"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BA9E993-887D-4601-9A5C-DE3CD3D1A60A}"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5018BF-2BD5-4BF7-A3AB-7FAB84810EC2}" type="datetimeFigureOut">
              <a:rPr lang="en-US" smtClean="0"/>
              <a:t>3/22/2012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A9E993-887D-4601-9A5C-DE3CD3D1A6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75018BF-2BD5-4BF7-A3AB-7FAB84810EC2}" type="datetimeFigureOut">
              <a:rPr lang="en-US" smtClean="0"/>
              <a:t>3/22/2012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BA9E993-887D-4601-9A5C-DE3CD3D1A6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75018BF-2BD5-4BF7-A3AB-7FAB84810EC2}" type="datetimeFigureOut">
              <a:rPr lang="en-US" smtClean="0"/>
              <a:t>3/22/2012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BA9E993-887D-4601-9A5C-DE3CD3D1A60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page.iu.edu/~hartj"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File:Piratpartiet.svg" TargetMode="External"/><Relationship Id="rId3" Type="http://schemas.openxmlformats.org/officeDocument/2006/relationships/hyperlink" Target="http://thepiratebay.org/" TargetMode="External"/><Relationship Id="rId7"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n.wikipedia.org/wiki/The_Pirate_Bay" TargetMode="External"/><Relationship Id="rId5" Type="http://schemas.openxmlformats.org/officeDocument/2006/relationships/hyperlink" Target="http://en.wikipedia.org/wiki/Pirate_Parties_International" TargetMode="External"/><Relationship Id="rId4" Type="http://schemas.openxmlformats.org/officeDocument/2006/relationships/hyperlink" Target="http://en.wikipedia.org/wiki/Pirate_Party_(Sweden)" TargetMode="Externa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7"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netcoalition.com/" TargetMode="External"/><Relationship Id="rId5" Type="http://schemas.openxmlformats.org/officeDocument/2006/relationships/image" Target="../media/image17.jp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hanacademy.org/humanities---other/american-civics/v/sopa-and-pip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eris9mU7DcI&amp;feature=relat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imgurl=http://www.s9.com/images/portraits/3279_Bono-Sonny.jpg&amp;imgrefurl=http://www.s9.com/Biography/Bono-Sonny&amp;usg=__aR_fBnAQxiiyM9VMDrvVjOtaD0g=&amp;h=312&amp;w=261&amp;sz=20&amp;hl=en&amp;start=1&amp;zoom=1&amp;itbs=1&amp;tbnid=BXug8QZLrS0P7M:&amp;tbnh=117&amp;tbnw=98&amp;prev=/images%3Fq%3DSonny%2BBono%26hl%3Den%26gbv%3D2%26tbs%3Disch: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riaa.com/" TargetMode="External"/><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free-culture.cc/" TargetMode="External"/><Relationship Id="rId4" Type="http://schemas.openxmlformats.org/officeDocument/2006/relationships/hyperlink" Target="http://www.mpaa.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Digital_Millennium_Copyright_Ac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en.wikipedia.org/wiki/Inducing_Infringement_of_Copyrights_Ac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Politics of File Sharing in the United States</a:t>
            </a:r>
            <a:endParaRPr lang="en-US" dirty="0"/>
          </a:p>
        </p:txBody>
      </p:sp>
      <p:sp>
        <p:nvSpPr>
          <p:cNvPr id="3" name="Subtitle 2"/>
          <p:cNvSpPr>
            <a:spLocks noGrp="1"/>
          </p:cNvSpPr>
          <p:nvPr>
            <p:ph type="subTitle" idx="1"/>
          </p:nvPr>
        </p:nvSpPr>
        <p:spPr/>
        <p:txBody>
          <a:bodyPr/>
          <a:lstStyle/>
          <a:p>
            <a:r>
              <a:rPr lang="en-US" dirty="0" smtClean="0"/>
              <a:t>The Rise and Fall of SOPA and PIPA</a:t>
            </a:r>
            <a:endParaRPr lang="en-US" dirty="0"/>
          </a:p>
        </p:txBody>
      </p:sp>
      <p:sp>
        <p:nvSpPr>
          <p:cNvPr id="4" name="TextBox 3"/>
          <p:cNvSpPr txBox="1"/>
          <p:nvPr/>
        </p:nvSpPr>
        <p:spPr>
          <a:xfrm>
            <a:off x="2971800" y="1905000"/>
            <a:ext cx="3172920" cy="1477328"/>
          </a:xfrm>
          <a:prstGeom prst="rect">
            <a:avLst/>
          </a:prstGeom>
          <a:noFill/>
        </p:spPr>
        <p:txBody>
          <a:bodyPr wrap="none" rtlCol="0">
            <a:spAutoFit/>
          </a:bodyPr>
          <a:lstStyle/>
          <a:p>
            <a:r>
              <a:rPr lang="en-US" dirty="0" smtClean="0"/>
              <a:t>Jeffrey A. Hart</a:t>
            </a:r>
          </a:p>
          <a:p>
            <a:r>
              <a:rPr lang="en-US" dirty="0" smtClean="0"/>
              <a:t>Professor</a:t>
            </a:r>
          </a:p>
          <a:p>
            <a:r>
              <a:rPr lang="en-US" dirty="0" smtClean="0"/>
              <a:t>Department of Political Science</a:t>
            </a:r>
          </a:p>
          <a:p>
            <a:r>
              <a:rPr lang="en-US" dirty="0" smtClean="0"/>
              <a:t>Indiana University</a:t>
            </a:r>
          </a:p>
          <a:p>
            <a:r>
              <a:rPr lang="en-US" dirty="0" smtClean="0">
                <a:hlinkClick r:id="rId3"/>
              </a:rPr>
              <a:t>http:\mypage.iu.edu\~</a:t>
            </a:r>
            <a:r>
              <a:rPr lang="en-US" dirty="0" err="1" smtClean="0">
                <a:hlinkClick r:id="rId3"/>
              </a:rPr>
              <a:t>hartj</a:t>
            </a:r>
            <a:endParaRPr lang="en-US" dirty="0" smtClean="0"/>
          </a:p>
        </p:txBody>
      </p:sp>
    </p:spTree>
    <p:extLst>
      <p:ext uri="{BB962C8B-B14F-4D97-AF65-F5344CB8AC3E}">
        <p14:creationId xmlns:p14="http://schemas.microsoft.com/office/powerpoint/2010/main" val="243107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defRPr/>
            </a:pPr>
            <a:r>
              <a:rPr lang="en-US" sz="4000" dirty="0" smtClean="0"/>
              <a:t>The Pirate Bay and the Pirate Party</a:t>
            </a:r>
          </a:p>
        </p:txBody>
      </p:sp>
      <p:sp>
        <p:nvSpPr>
          <p:cNvPr id="29699" name="Content Placeholder 3"/>
          <p:cNvSpPr>
            <a:spLocks noGrp="1"/>
          </p:cNvSpPr>
          <p:nvPr>
            <p:ph idx="1"/>
          </p:nvPr>
        </p:nvSpPr>
        <p:spPr>
          <a:xfrm>
            <a:off x="457200" y="1935163"/>
            <a:ext cx="5562600" cy="4465637"/>
          </a:xfrm>
        </p:spPr>
        <p:txBody>
          <a:bodyPr>
            <a:normAutofit fontScale="92500" lnSpcReduction="20000"/>
          </a:bodyPr>
          <a:lstStyle/>
          <a:p>
            <a:pPr>
              <a:defRPr/>
            </a:pPr>
            <a:r>
              <a:rPr lang="en-US" sz="2600" dirty="0" smtClean="0"/>
              <a:t>2006 Seizure of </a:t>
            </a:r>
            <a:r>
              <a:rPr lang="en-US" sz="2600" dirty="0" smtClean="0">
                <a:hlinkClick r:id="rId3"/>
              </a:rPr>
              <a:t>The Pirate Bay </a:t>
            </a:r>
            <a:r>
              <a:rPr lang="en-US" sz="2600" dirty="0" smtClean="0"/>
              <a:t>servers by Swedish police.</a:t>
            </a:r>
          </a:p>
          <a:p>
            <a:pPr>
              <a:defRPr/>
            </a:pPr>
            <a:r>
              <a:rPr lang="en-US" sz="2600" dirty="0" smtClean="0"/>
              <a:t>The </a:t>
            </a:r>
            <a:r>
              <a:rPr lang="en-US" sz="2600" dirty="0" smtClean="0">
                <a:hlinkClick r:id="rId4"/>
              </a:rPr>
              <a:t>Pirate Party</a:t>
            </a:r>
            <a:r>
              <a:rPr lang="en-US" sz="2600" dirty="0" smtClean="0"/>
              <a:t> was founded in Sweden in 2006.  </a:t>
            </a:r>
            <a:r>
              <a:rPr lang="en-US" sz="2600" dirty="0" smtClean="0"/>
              <a:t>It has become a model for the global </a:t>
            </a:r>
            <a:r>
              <a:rPr lang="en-US" sz="2600" dirty="0" smtClean="0">
                <a:hlinkClick r:id="rId5"/>
              </a:rPr>
              <a:t>International Pirate Movement</a:t>
            </a:r>
            <a:r>
              <a:rPr lang="en-US" sz="2600" dirty="0" smtClean="0"/>
              <a:t>.  </a:t>
            </a:r>
            <a:r>
              <a:rPr lang="en-US" sz="2600" dirty="0" smtClean="0"/>
              <a:t>The party’s main goal is to reform patent and copyright laws</a:t>
            </a:r>
            <a:r>
              <a:rPr lang="en-US" sz="2600" dirty="0" smtClean="0"/>
              <a:t>.</a:t>
            </a:r>
          </a:p>
          <a:p>
            <a:pPr>
              <a:defRPr/>
            </a:pPr>
            <a:r>
              <a:rPr lang="en-US" sz="2600" dirty="0"/>
              <a:t>Founders of The Pirate Bay in Sweden found guilty of </a:t>
            </a:r>
            <a:r>
              <a:rPr lang="en-US" sz="2600" dirty="0" smtClean="0"/>
              <a:t>inducing the infringement </a:t>
            </a:r>
            <a:r>
              <a:rPr lang="en-US" sz="2600" dirty="0"/>
              <a:t>of copyrights and sentenced to serve prison terms in 2009.</a:t>
            </a:r>
          </a:p>
          <a:p>
            <a:pPr marL="68580" indent="0">
              <a:buNone/>
              <a:defRPr/>
            </a:pPr>
            <a:endParaRPr lang="en-US" sz="2600" dirty="0" smtClean="0"/>
          </a:p>
          <a:p>
            <a:pPr>
              <a:defRPr/>
            </a:pPr>
            <a:endParaRPr lang="en-US" sz="2600" dirty="0" smtClean="0"/>
          </a:p>
        </p:txBody>
      </p:sp>
      <p:pic>
        <p:nvPicPr>
          <p:cNvPr id="28676" name="Picture 2" descr="http://www.digitaltrends.com/wp-content/uploads/2010/11/pirate-bay-275x300.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2057400"/>
            <a:ext cx="26193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descr="The Pirate Party">
            <a:hlinkClick r:id="rId8" tooltip="The Pirate Party"/>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5181600"/>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711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Supporters</a:t>
            </a:r>
            <a:br>
              <a:rPr lang="en-US" dirty="0" smtClean="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1905000"/>
            <a:ext cx="2481262" cy="314223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200" y="1371600"/>
            <a:ext cx="2605745" cy="160687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9000" y="3733800"/>
            <a:ext cx="2515419" cy="1403604"/>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59825" y="5137404"/>
            <a:ext cx="1653768" cy="1684020"/>
          </a:xfrm>
          <a:prstGeom prst="rect">
            <a:avLst/>
          </a:prstGeom>
        </p:spPr>
      </p:pic>
      <p:pic>
        <p:nvPicPr>
          <p:cNvPr id="1026" name="Picture 2" descr="http://upload.wikimedia.org/wikipedia/commons/thumb/6/63/Lamar_S._Smith,_official_Congressional_photo_portrait.jpg/220px-Lamar_S._Smith,_official_Congressional_photo_portrait.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073612"/>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219200" y="5047232"/>
            <a:ext cx="1417696" cy="923330"/>
          </a:xfrm>
          <a:prstGeom prst="rect">
            <a:avLst/>
          </a:prstGeom>
          <a:noFill/>
        </p:spPr>
        <p:txBody>
          <a:bodyPr wrap="none" rtlCol="0">
            <a:spAutoFit/>
          </a:bodyPr>
          <a:lstStyle/>
          <a:p>
            <a:r>
              <a:rPr lang="en-US" dirty="0" err="1" smtClean="0"/>
              <a:t>Reprentative</a:t>
            </a:r>
            <a:endParaRPr lang="en-US" dirty="0" smtClean="0"/>
          </a:p>
          <a:p>
            <a:r>
              <a:rPr lang="en-US" dirty="0" smtClean="0"/>
              <a:t>Lamar Smith</a:t>
            </a:r>
          </a:p>
          <a:p>
            <a:r>
              <a:rPr lang="en-US" dirty="0" smtClean="0"/>
              <a:t>(R-TX)</a:t>
            </a:r>
            <a:endParaRPr lang="en-US" dirty="0"/>
          </a:p>
        </p:txBody>
      </p:sp>
      <p:sp>
        <p:nvSpPr>
          <p:cNvPr id="9" name="TextBox 8"/>
          <p:cNvSpPr txBox="1"/>
          <p:nvPr/>
        </p:nvSpPr>
        <p:spPr>
          <a:xfrm>
            <a:off x="6705600" y="5223753"/>
            <a:ext cx="1529586" cy="923330"/>
          </a:xfrm>
          <a:prstGeom prst="rect">
            <a:avLst/>
          </a:prstGeom>
          <a:noFill/>
        </p:spPr>
        <p:txBody>
          <a:bodyPr wrap="none" rtlCol="0">
            <a:spAutoFit/>
          </a:bodyPr>
          <a:lstStyle/>
          <a:p>
            <a:r>
              <a:rPr lang="en-US" dirty="0" smtClean="0"/>
              <a:t>Senator</a:t>
            </a:r>
          </a:p>
          <a:p>
            <a:r>
              <a:rPr lang="en-US" dirty="0" smtClean="0"/>
              <a:t> Patrick Leahy</a:t>
            </a:r>
          </a:p>
          <a:p>
            <a:r>
              <a:rPr lang="en-US" dirty="0" smtClean="0"/>
              <a:t>(D-VT)</a:t>
            </a:r>
            <a:endParaRPr lang="en-US" dirty="0"/>
          </a:p>
        </p:txBody>
      </p:sp>
      <p:sp>
        <p:nvSpPr>
          <p:cNvPr id="10" name="TextBox 9"/>
          <p:cNvSpPr txBox="1"/>
          <p:nvPr/>
        </p:nvSpPr>
        <p:spPr>
          <a:xfrm>
            <a:off x="3810000" y="3040452"/>
            <a:ext cx="2590800" cy="646331"/>
          </a:xfrm>
          <a:prstGeom prst="rect">
            <a:avLst/>
          </a:prstGeom>
          <a:noFill/>
        </p:spPr>
        <p:txBody>
          <a:bodyPr wrap="square" rtlCol="0">
            <a:spAutoFit/>
          </a:bodyPr>
          <a:lstStyle/>
          <a:p>
            <a:r>
              <a:rPr lang="en-US" dirty="0" smtClean="0"/>
              <a:t>Chris Dodd (former Senator (D-CT)</a:t>
            </a:r>
            <a:endParaRPr lang="en-US" dirty="0"/>
          </a:p>
        </p:txBody>
      </p:sp>
    </p:spTree>
    <p:extLst>
      <p:ext uri="{BB962C8B-B14F-4D97-AF65-F5344CB8AC3E}">
        <p14:creationId xmlns:p14="http://schemas.microsoft.com/office/powerpoint/2010/main" val="1550394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by Supporters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File sharing of copyrighted content constitutes theft or piracy and is therefore illegal.</a:t>
            </a:r>
          </a:p>
          <a:p>
            <a:pPr lvl="0"/>
            <a:r>
              <a:rPr lang="en-US" dirty="0"/>
              <a:t>Illegal file sharing (piracy) is extremely damaging not just to the copyright holders but to the economy as a whole.</a:t>
            </a:r>
          </a:p>
          <a:p>
            <a:pPr lvl="0"/>
            <a:r>
              <a:rPr lang="en-US" dirty="0"/>
              <a:t>Current laws have reduced illegal file sharing in the United States but not in many foreign countries.</a:t>
            </a:r>
          </a:p>
          <a:p>
            <a:pPr lvl="0"/>
            <a:r>
              <a:rPr lang="en-US" dirty="0"/>
              <a:t>There are still U.S.-based companies and organizations that facilitate illegal file sharing activities.</a:t>
            </a:r>
          </a:p>
          <a:p>
            <a:pPr lvl="0"/>
            <a:r>
              <a:rPr lang="en-US" dirty="0"/>
              <a:t>Since the U.S. government does not have jurisdiction over foreign web operators, it must use its jurisdiction over U.S. web operators to stop illegal file sharing abroad.</a:t>
            </a:r>
          </a:p>
          <a:p>
            <a:pPr lvl="0"/>
            <a:r>
              <a:rPr lang="en-US" dirty="0"/>
              <a:t>SOPA/PIPA have adequate safeguards to prevent the possible negative effects of the legislation on U.S. firms and the U.S. economy.</a:t>
            </a:r>
          </a:p>
        </p:txBody>
      </p:sp>
    </p:spTree>
    <p:extLst>
      <p:ext uri="{BB962C8B-B14F-4D97-AF65-F5344CB8AC3E}">
        <p14:creationId xmlns:p14="http://schemas.microsoft.com/office/powerpoint/2010/main" val="2972061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Opponents</a:t>
            </a:r>
            <a:endParaRPr lang="en-US" dirty="0"/>
          </a:p>
        </p:txBody>
      </p:sp>
      <p:pic>
        <p:nvPicPr>
          <p:cNvPr id="16386" name="Picture 2" descr="http://images.politico.com/global/news/110203_wyden_web_ap_605.jpg"/>
          <p:cNvPicPr>
            <a:picLocks noChangeAspect="1" noChangeArrowheads="1"/>
          </p:cNvPicPr>
          <p:nvPr/>
        </p:nvPicPr>
        <p:blipFill rotWithShape="1">
          <a:blip r:embed="rId3">
            <a:extLst>
              <a:ext uri="{28A0092B-C50C-407E-A947-70E740481C1C}">
                <a14:useLocalDpi xmlns:a14="http://schemas.microsoft.com/office/drawing/2010/main" val="0"/>
              </a:ext>
            </a:extLst>
          </a:blip>
          <a:srcRect l="25128" r="14574"/>
          <a:stretch/>
        </p:blipFill>
        <p:spPr bwMode="auto">
          <a:xfrm>
            <a:off x="5029200" y="533400"/>
            <a:ext cx="3474720" cy="3124201"/>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https://encrypted-tbn0.google.com/images?q=tbn:ANd9GcS9vv86-ESMCHR3-cZCx8RTjJYQeEPVbYvRUm0AUNSTRR9gW8B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800600"/>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86400" y="3853934"/>
            <a:ext cx="2793329" cy="369332"/>
          </a:xfrm>
          <a:prstGeom prst="rect">
            <a:avLst/>
          </a:prstGeom>
          <a:noFill/>
        </p:spPr>
        <p:txBody>
          <a:bodyPr wrap="none" rtlCol="0">
            <a:spAutoFit/>
          </a:bodyPr>
          <a:lstStyle/>
          <a:p>
            <a:r>
              <a:rPr lang="en-US" dirty="0" smtClean="0"/>
              <a:t>Senator Ron Wyden (D-OR)</a:t>
            </a:r>
            <a:endParaRPr lang="en-US"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077" y="1760586"/>
            <a:ext cx="4229455" cy="2710696"/>
          </a:xfrm>
          <a:prstGeom prst="rect">
            <a:avLst/>
          </a:prstGeom>
        </p:spPr>
      </p:pic>
      <p:sp>
        <p:nvSpPr>
          <p:cNvPr id="6" name="TextBox 5"/>
          <p:cNvSpPr txBox="1"/>
          <p:nvPr/>
        </p:nvSpPr>
        <p:spPr>
          <a:xfrm>
            <a:off x="1447800" y="5029200"/>
            <a:ext cx="1359668" cy="369332"/>
          </a:xfrm>
          <a:prstGeom prst="rect">
            <a:avLst/>
          </a:prstGeom>
          <a:noFill/>
        </p:spPr>
        <p:txBody>
          <a:bodyPr wrap="none" rtlCol="0">
            <a:spAutoFit/>
          </a:bodyPr>
          <a:lstStyle/>
          <a:p>
            <a:r>
              <a:rPr lang="en-US" dirty="0" err="1" smtClean="0">
                <a:hlinkClick r:id="rId6"/>
              </a:rPr>
              <a:t>netCoalition</a:t>
            </a:r>
            <a:endParaRPr lang="en-US" dirty="0"/>
          </a:p>
        </p:txBody>
      </p:sp>
      <p:sp>
        <p:nvSpPr>
          <p:cNvPr id="7" name="TextBox 6"/>
          <p:cNvSpPr txBox="1"/>
          <p:nvPr/>
        </p:nvSpPr>
        <p:spPr>
          <a:xfrm>
            <a:off x="764077" y="5398532"/>
            <a:ext cx="4691925" cy="646331"/>
          </a:xfrm>
          <a:prstGeom prst="rect">
            <a:avLst/>
          </a:prstGeom>
          <a:noFill/>
        </p:spPr>
        <p:txBody>
          <a:bodyPr wrap="none" rtlCol="0">
            <a:spAutoFit/>
          </a:bodyPr>
          <a:lstStyle/>
          <a:p>
            <a:r>
              <a:rPr lang="en-US" dirty="0" smtClean="0"/>
              <a:t>Umbrella organization for Google, eBay, Yahoo,</a:t>
            </a:r>
          </a:p>
          <a:p>
            <a:r>
              <a:rPr lang="en-US" dirty="0" smtClean="0"/>
              <a:t>Expedia, Bloomberg, Amazon, and Wikipedia</a:t>
            </a:r>
            <a:endParaRPr lang="en-US" dirty="0"/>
          </a:p>
        </p:txBody>
      </p:sp>
    </p:spTree>
    <p:extLst>
      <p:ext uri="{BB962C8B-B14F-4D97-AF65-F5344CB8AC3E}">
        <p14:creationId xmlns:p14="http://schemas.microsoft.com/office/powerpoint/2010/main" val="3215150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by Opponents</a:t>
            </a:r>
            <a:endParaRPr lang="en-US" dirty="0"/>
          </a:p>
        </p:txBody>
      </p:sp>
      <p:sp>
        <p:nvSpPr>
          <p:cNvPr id="3" name="Content Placeholder 2"/>
          <p:cNvSpPr>
            <a:spLocks noGrp="1"/>
          </p:cNvSpPr>
          <p:nvPr>
            <p:ph idx="1"/>
          </p:nvPr>
        </p:nvSpPr>
        <p:spPr>
          <a:xfrm>
            <a:off x="838200" y="1371600"/>
            <a:ext cx="8077200" cy="5181600"/>
          </a:xfrm>
        </p:spPr>
        <p:txBody>
          <a:bodyPr>
            <a:normAutofit fontScale="40000" lnSpcReduction="20000"/>
          </a:bodyPr>
          <a:lstStyle/>
          <a:p>
            <a:pPr lvl="0"/>
            <a:r>
              <a:rPr lang="en-US" sz="5000" dirty="0"/>
              <a:t>Most agree that illegal file sharing is damaging to copyright holders but some opponents disagree strongly about the extent of the damage.  They question the estimates provided by the MPAA and RIAA in particular.</a:t>
            </a:r>
          </a:p>
          <a:p>
            <a:pPr lvl="0"/>
            <a:r>
              <a:rPr lang="en-US" sz="5000" dirty="0"/>
              <a:t>There are many legal uses of file sharing technologies and many users in the United States and abroad engage in legal file sharing.  Thus, under the “fair use” criteria established in the Betamax decision of the U.S. Supreme Court, restrictions on  technology which has substantial non-infringing uses (SNIU) should be avoided at all costs, especially when that technology may be used for creative and innovative purposes.</a:t>
            </a:r>
          </a:p>
          <a:p>
            <a:pPr lvl="0"/>
            <a:r>
              <a:rPr lang="en-US" sz="5000" dirty="0"/>
              <a:t>The proposed legislation overturns current statutory “safe harbors” for U.S. Internet service providers established under the Digital Millennium Copyright Act of 1998.</a:t>
            </a:r>
          </a:p>
          <a:p>
            <a:pPr lvl="0"/>
            <a:r>
              <a:rPr lang="en-US" sz="5000" dirty="0"/>
              <a:t>Monitoring requirements for U.S. web sites could potentially undermine free speech by forcing them to use “deep packet inspection” technologies commonly used in authoritarian political systems.</a:t>
            </a:r>
          </a:p>
          <a:p>
            <a:pPr marL="68580" indent="0">
              <a:buNone/>
            </a:pPr>
            <a:endParaRPr lang="en-US" dirty="0"/>
          </a:p>
        </p:txBody>
      </p:sp>
    </p:spTree>
    <p:extLst>
      <p:ext uri="{BB962C8B-B14F-4D97-AF65-F5344CB8AC3E}">
        <p14:creationId xmlns:p14="http://schemas.microsoft.com/office/powerpoint/2010/main" val="2958030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Arguments of Opponents</a:t>
            </a:r>
            <a:endParaRPr lang="en-US" dirty="0"/>
          </a:p>
        </p:txBody>
      </p:sp>
      <p:sp>
        <p:nvSpPr>
          <p:cNvPr id="3" name="Content Placeholder 2"/>
          <p:cNvSpPr>
            <a:spLocks noGrp="1"/>
          </p:cNvSpPr>
          <p:nvPr>
            <p:ph idx="1"/>
          </p:nvPr>
        </p:nvSpPr>
        <p:spPr>
          <a:xfrm>
            <a:off x="914400" y="1447800"/>
            <a:ext cx="7772400" cy="4572000"/>
          </a:xfrm>
        </p:spPr>
        <p:txBody>
          <a:bodyPr>
            <a:normAutofit fontScale="85000" lnSpcReduction="20000"/>
          </a:bodyPr>
          <a:lstStyle/>
          <a:p>
            <a:pPr lvl="1"/>
            <a:r>
              <a:rPr lang="en-US" sz="2800" dirty="0"/>
              <a:t>Restricting access to entire domains may damage the Domain Name System (DNS) and undermine the security of the entire Internet.</a:t>
            </a:r>
            <a:endParaRPr lang="en-US" sz="2400" dirty="0"/>
          </a:p>
          <a:p>
            <a:pPr lvl="1"/>
            <a:r>
              <a:rPr lang="en-US" sz="2800" dirty="0"/>
              <a:t>SOPA and PIPA place too much of a burden on the Department of Justice to initiate actions against foreign infringing websites.  The Department of Justice does not have enough expertise in intellectual property law to do the job adequately.</a:t>
            </a:r>
            <a:endParaRPr lang="en-US" sz="2400" dirty="0"/>
          </a:p>
          <a:p>
            <a:pPr lvl="1"/>
            <a:r>
              <a:rPr lang="en-US" sz="2800" dirty="0"/>
              <a:t>Giving private firms (copyright holders and others) the power to initiate actions against foreign infringing websites that can financially harm U.S.-based search engines, advertising services, and/or payments web sites without adequate procedural safeguards is unwise and can hurt the overall economy.</a:t>
            </a:r>
            <a:endParaRPr lang="en-US" sz="2400" dirty="0"/>
          </a:p>
          <a:p>
            <a:endParaRPr lang="en-US" dirty="0"/>
          </a:p>
        </p:txBody>
      </p:sp>
    </p:spTree>
    <p:extLst>
      <p:ext uri="{BB962C8B-B14F-4D97-AF65-F5344CB8AC3E}">
        <p14:creationId xmlns:p14="http://schemas.microsoft.com/office/powerpoint/2010/main" val="543410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Salman Khan explains why he opposes SOPA/PIPA</a:t>
            </a:r>
            <a:br>
              <a:rPr lang="en-US" dirty="0" smtClean="0"/>
            </a:br>
            <a:endParaRPr lang="en-US" dirty="0"/>
          </a:p>
        </p:txBody>
      </p:sp>
      <p:sp>
        <p:nvSpPr>
          <p:cNvPr id="3" name="Content Placeholder 2"/>
          <p:cNvSpPr>
            <a:spLocks noGrp="1"/>
          </p:cNvSpPr>
          <p:nvPr>
            <p:ph idx="1"/>
          </p:nvPr>
        </p:nvSpPr>
        <p:spPr/>
        <p:txBody>
          <a:bodyPr/>
          <a:lstStyle/>
          <a:p>
            <a:r>
              <a:rPr lang="en-US" dirty="0" smtClean="0">
                <a:hlinkClick r:id="rId3"/>
              </a:rPr>
              <a:t>Khan Academy video on SOPA and PIPA</a:t>
            </a:r>
            <a:endParaRPr lang="en-US" dirty="0"/>
          </a:p>
        </p:txBody>
      </p:sp>
      <p:pic>
        <p:nvPicPr>
          <p:cNvPr id="17410" name="Picture 2" descr="http://profile.ak.fbcdn.net/hprofile-ak-snc4/50492_159403248441_1522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590800"/>
            <a:ext cx="1905000" cy="1590675"/>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https://encrypted-tbn1.google.com/images?q=tbn:ANd9GcRLBznNB9Qnb5Dhy37B9HnMTnhpQw7vcMWRhZ9On2_wBlnPnMFzc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2581072"/>
            <a:ext cx="4800600" cy="2924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991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Internet-based Mobilization of Opponents</a:t>
            </a:r>
            <a:endParaRPr lang="en-US" dirty="0"/>
          </a:p>
        </p:txBody>
      </p:sp>
      <p:sp>
        <p:nvSpPr>
          <p:cNvPr id="3" name="Content Placeholder 2"/>
          <p:cNvSpPr>
            <a:spLocks noGrp="1"/>
          </p:cNvSpPr>
          <p:nvPr>
            <p:ph idx="1"/>
          </p:nvPr>
        </p:nvSpPr>
        <p:spPr/>
        <p:txBody>
          <a:bodyPr>
            <a:normAutofit lnSpcReduction="10000"/>
          </a:bodyPr>
          <a:lstStyle/>
          <a:p>
            <a:r>
              <a:rPr lang="en-US" dirty="0" smtClean="0"/>
              <a:t>November 16, 2011: </a:t>
            </a:r>
            <a:r>
              <a:rPr lang="en-US" dirty="0" err="1" smtClean="0"/>
              <a:t>Tumblr</a:t>
            </a:r>
            <a:r>
              <a:rPr lang="en-US" dirty="0" smtClean="0"/>
              <a:t>, Mozilla, </a:t>
            </a:r>
            <a:r>
              <a:rPr lang="en-US" dirty="0" err="1" smtClean="0"/>
              <a:t>Techdirt</a:t>
            </a:r>
            <a:r>
              <a:rPr lang="en-US" dirty="0" smtClean="0"/>
              <a:t>, and the Center for Democracy and Technology put black barriers over their site logos for American Censorship Day</a:t>
            </a:r>
          </a:p>
          <a:p>
            <a:r>
              <a:rPr lang="en-US" dirty="0" smtClean="0"/>
              <a:t>January 18, 2012: the following companies “black out” their sites as an anti-SOPA/PIPA protest: </a:t>
            </a:r>
            <a:r>
              <a:rPr lang="en-US" dirty="0" err="1" smtClean="0"/>
              <a:t>Reddit</a:t>
            </a:r>
            <a:r>
              <a:rPr lang="en-US" dirty="0" smtClean="0"/>
              <a:t>, Wikipedia, </a:t>
            </a:r>
            <a:r>
              <a:rPr lang="en-US" dirty="0" err="1" smtClean="0"/>
              <a:t>Cheezburger</a:t>
            </a:r>
            <a:r>
              <a:rPr lang="en-US" dirty="0" smtClean="0"/>
              <a:t>, </a:t>
            </a:r>
            <a:r>
              <a:rPr lang="en-US" dirty="0" err="1" smtClean="0"/>
              <a:t>Mojang</a:t>
            </a:r>
            <a:r>
              <a:rPr lang="en-US" dirty="0" smtClean="0"/>
              <a:t>, and The Oatmeal.</a:t>
            </a:r>
          </a:p>
          <a:p>
            <a:r>
              <a:rPr lang="en-US" dirty="0" smtClean="0"/>
              <a:t>Google links to an online petition against the bills (7 million signatures)</a:t>
            </a:r>
          </a:p>
          <a:p>
            <a:endParaRPr lang="en-US" dirty="0"/>
          </a:p>
        </p:txBody>
      </p:sp>
    </p:spTree>
    <p:extLst>
      <p:ext uri="{BB962C8B-B14F-4D97-AF65-F5344CB8AC3E}">
        <p14:creationId xmlns:p14="http://schemas.microsoft.com/office/powerpoint/2010/main" val="650190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White House comes out against SOPA and PIPA</a:t>
            </a:r>
            <a:endParaRPr lang="en-US" dirty="0"/>
          </a:p>
        </p:txBody>
      </p:sp>
      <p:sp>
        <p:nvSpPr>
          <p:cNvPr id="3" name="Content Placeholder 2"/>
          <p:cNvSpPr>
            <a:spLocks noGrp="1"/>
          </p:cNvSpPr>
          <p:nvPr>
            <p:ph idx="1"/>
          </p:nvPr>
        </p:nvSpPr>
        <p:spPr>
          <a:xfrm>
            <a:off x="914400" y="1981200"/>
            <a:ext cx="7772400" cy="4572000"/>
          </a:xfrm>
        </p:spPr>
        <p:txBody>
          <a:bodyPr/>
          <a:lstStyle/>
          <a:p>
            <a:r>
              <a:rPr lang="en-US" dirty="0" smtClean="0"/>
              <a:t>On January 14, 2012, the White House issued a formal statement saying they were concerned about the possible damage to an “Open Internet.”</a:t>
            </a:r>
          </a:p>
          <a:p>
            <a:r>
              <a:rPr lang="en-US" dirty="0" smtClean="0"/>
              <a:t>They focused on the need to protect intellectual property rights without damaging free speech and national security interests (the integrity of the DNS system was a particular concern).</a:t>
            </a:r>
            <a:endParaRPr lang="en-US" dirty="0"/>
          </a:p>
        </p:txBody>
      </p:sp>
    </p:spTree>
    <p:extLst>
      <p:ext uri="{BB962C8B-B14F-4D97-AF65-F5344CB8AC3E}">
        <p14:creationId xmlns:p14="http://schemas.microsoft.com/office/powerpoint/2010/main" val="4120569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Bills are Shelved</a:t>
            </a:r>
            <a:endParaRPr lang="en-US" dirty="0"/>
          </a:p>
        </p:txBody>
      </p:sp>
      <p:sp>
        <p:nvSpPr>
          <p:cNvPr id="3" name="Content Placeholder 2"/>
          <p:cNvSpPr>
            <a:spLocks noGrp="1"/>
          </p:cNvSpPr>
          <p:nvPr>
            <p:ph idx="1"/>
          </p:nvPr>
        </p:nvSpPr>
        <p:spPr>
          <a:xfrm>
            <a:off x="990600" y="1447800"/>
            <a:ext cx="7772400" cy="4572000"/>
          </a:xfrm>
        </p:spPr>
        <p:txBody>
          <a:bodyPr/>
          <a:lstStyle/>
          <a:p>
            <a:r>
              <a:rPr lang="en-US" dirty="0" smtClean="0"/>
              <a:t>21 Senators who initially co-sponsored PIPA withdrew their support</a:t>
            </a:r>
          </a:p>
          <a:p>
            <a:r>
              <a:rPr lang="en-US" dirty="0" smtClean="0"/>
              <a:t>In the House, influential Representatives announced their opposition (e.g. Darrell </a:t>
            </a:r>
            <a:r>
              <a:rPr lang="en-US" dirty="0" err="1" smtClean="0"/>
              <a:t>Issa</a:t>
            </a:r>
            <a:r>
              <a:rPr lang="en-US" dirty="0" smtClean="0"/>
              <a:t>)</a:t>
            </a:r>
          </a:p>
          <a:p>
            <a:r>
              <a:rPr lang="en-US" dirty="0" smtClean="0"/>
              <a:t>Both SOPA and PIPA were withdrawn from the legislative docket</a:t>
            </a:r>
          </a:p>
          <a:p>
            <a:r>
              <a:rPr lang="en-US" dirty="0" smtClean="0"/>
              <a:t>Senator Ron Wyden (D-OR) and Representative Darrell </a:t>
            </a:r>
            <a:r>
              <a:rPr lang="en-US" dirty="0" err="1" smtClean="0"/>
              <a:t>Issa</a:t>
            </a:r>
            <a:r>
              <a:rPr lang="en-US" dirty="0" smtClean="0"/>
              <a:t> (R-CA) introduce an alternative bill called OPEN</a:t>
            </a:r>
            <a:endParaRPr lang="en-US" dirty="0"/>
          </a:p>
        </p:txBody>
      </p:sp>
    </p:spTree>
    <p:extLst>
      <p:ext uri="{BB962C8B-B14F-4D97-AF65-F5344CB8AC3E}">
        <p14:creationId xmlns:p14="http://schemas.microsoft.com/office/powerpoint/2010/main" val="214338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Events</a:t>
            </a:r>
            <a:endParaRPr lang="en-US" dirty="0"/>
          </a:p>
        </p:txBody>
      </p:sp>
      <p:sp>
        <p:nvSpPr>
          <p:cNvPr id="3" name="Content Placeholder 2"/>
          <p:cNvSpPr>
            <a:spLocks noGrp="1"/>
          </p:cNvSpPr>
          <p:nvPr>
            <p:ph idx="1"/>
          </p:nvPr>
        </p:nvSpPr>
        <p:spPr>
          <a:xfrm>
            <a:off x="914400" y="1371600"/>
            <a:ext cx="7772400" cy="4572000"/>
          </a:xfrm>
        </p:spPr>
        <p:txBody>
          <a:bodyPr/>
          <a:lstStyle/>
          <a:p>
            <a:r>
              <a:rPr lang="en-US" dirty="0" smtClean="0"/>
              <a:t>PIPA (S. 969) introduced May 2011</a:t>
            </a:r>
          </a:p>
          <a:p>
            <a:r>
              <a:rPr lang="en-US" dirty="0" smtClean="0"/>
              <a:t>SOPA (H.R. 3261) introduced October 2011</a:t>
            </a:r>
          </a:p>
          <a:p>
            <a:r>
              <a:rPr lang="en-US" dirty="0" smtClean="0"/>
              <a:t>Copyright holders and their allies support the two bills</a:t>
            </a:r>
          </a:p>
          <a:p>
            <a:r>
              <a:rPr lang="en-US" dirty="0" smtClean="0"/>
              <a:t>Internet companies and their allies oppose them</a:t>
            </a:r>
          </a:p>
          <a:p>
            <a:r>
              <a:rPr lang="en-US" dirty="0" smtClean="0"/>
              <a:t>President Obama expresses opposition</a:t>
            </a:r>
          </a:p>
          <a:p>
            <a:r>
              <a:rPr lang="en-US" dirty="0" smtClean="0"/>
              <a:t>Bills are shelved (mid January 2012)</a:t>
            </a:r>
            <a:endParaRPr lang="en-US" dirty="0"/>
          </a:p>
        </p:txBody>
      </p:sp>
    </p:spTree>
    <p:extLst>
      <p:ext uri="{BB962C8B-B14F-4D97-AF65-F5344CB8AC3E}">
        <p14:creationId xmlns:p14="http://schemas.microsoft.com/office/powerpoint/2010/main" val="184621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and Why?</a:t>
            </a:r>
            <a:endParaRPr lang="en-US" dirty="0"/>
          </a:p>
        </p:txBody>
      </p:sp>
      <p:sp>
        <p:nvSpPr>
          <p:cNvPr id="3" name="Content Placeholder 2"/>
          <p:cNvSpPr>
            <a:spLocks noGrp="1"/>
          </p:cNvSpPr>
          <p:nvPr>
            <p:ph idx="1"/>
          </p:nvPr>
        </p:nvSpPr>
        <p:spPr>
          <a:xfrm>
            <a:off x="762000" y="1295400"/>
            <a:ext cx="7772400" cy="4572000"/>
          </a:xfrm>
        </p:spPr>
        <p:txBody>
          <a:bodyPr>
            <a:normAutofit fontScale="92500"/>
          </a:bodyPr>
          <a:lstStyle/>
          <a:p>
            <a:r>
              <a:rPr lang="en-US" dirty="0" smtClean="0"/>
              <a:t>The RIAA, the MPAA and their allies were lulled into a sense of complacency after a series of legislative and judicial victories</a:t>
            </a:r>
          </a:p>
          <a:p>
            <a:r>
              <a:rPr lang="en-US" dirty="0" smtClean="0"/>
              <a:t>Smith, Leahy and Dodd were not sufficiently net savvy to predict the firestorm of protests over the proposed bills – the bills were poorly drafted</a:t>
            </a:r>
          </a:p>
          <a:p>
            <a:r>
              <a:rPr lang="en-US" dirty="0" smtClean="0"/>
              <a:t>Internet firms and their allies were able to rapidly mobilize opponents and convince members of Congress that their support of the bills would damage their electoral prospects</a:t>
            </a:r>
            <a:endParaRPr lang="en-US" dirty="0"/>
          </a:p>
        </p:txBody>
      </p:sp>
    </p:spTree>
    <p:extLst>
      <p:ext uri="{BB962C8B-B14F-4D97-AF65-F5344CB8AC3E}">
        <p14:creationId xmlns:p14="http://schemas.microsoft.com/office/powerpoint/2010/main" val="21788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Research</a:t>
            </a:r>
            <a:endParaRPr lang="en-US" dirty="0"/>
          </a:p>
        </p:txBody>
      </p:sp>
      <p:sp>
        <p:nvSpPr>
          <p:cNvPr id="3" name="Content Placeholder 2"/>
          <p:cNvSpPr>
            <a:spLocks noGrp="1"/>
          </p:cNvSpPr>
          <p:nvPr>
            <p:ph idx="1"/>
          </p:nvPr>
        </p:nvSpPr>
        <p:spPr>
          <a:xfrm>
            <a:off x="914400" y="1524000"/>
            <a:ext cx="7772400" cy="4572000"/>
          </a:xfrm>
        </p:spPr>
        <p:txBody>
          <a:bodyPr/>
          <a:lstStyle/>
          <a:p>
            <a:r>
              <a:rPr lang="en-US" dirty="0" smtClean="0"/>
              <a:t>To explain the shelving of the bills given the initially strong bipartisan support for them</a:t>
            </a:r>
          </a:p>
          <a:p>
            <a:r>
              <a:rPr lang="en-US" dirty="0" smtClean="0"/>
              <a:t>To examine the role of financial contributions to Senators and Representative</a:t>
            </a:r>
          </a:p>
          <a:p>
            <a:r>
              <a:rPr lang="en-US" dirty="0" smtClean="0"/>
              <a:t>To analyze claims about the mobilization of opponents by Internet companies via the Internet (the </a:t>
            </a:r>
            <a:r>
              <a:rPr lang="en-US" dirty="0" smtClean="0">
                <a:hlinkClick r:id="rId3"/>
              </a:rPr>
              <a:t>Nerd Spring</a:t>
            </a:r>
            <a:r>
              <a:rPr lang="en-US" dirty="0" smtClean="0"/>
              <a:t> hypothesis)</a:t>
            </a:r>
          </a:p>
          <a:p>
            <a:r>
              <a:rPr lang="en-US" dirty="0" smtClean="0"/>
              <a:t>To place these events into a broader interpretive and theoretical context</a:t>
            </a:r>
          </a:p>
          <a:p>
            <a:endParaRPr lang="en-US" dirty="0" smtClean="0"/>
          </a:p>
        </p:txBody>
      </p:sp>
    </p:spTree>
    <p:extLst>
      <p:ext uri="{BB962C8B-B14F-4D97-AF65-F5344CB8AC3E}">
        <p14:creationId xmlns:p14="http://schemas.microsoft.com/office/powerpoint/2010/main" val="353027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Rot="1" noChangeArrowheads="1"/>
          </p:cNvSpPr>
          <p:nvPr>
            <p:ph type="title" idx="4294967295"/>
          </p:nvPr>
        </p:nvSpPr>
        <p:spPr>
          <a:xfrm>
            <a:off x="794493" y="228600"/>
            <a:ext cx="8385175"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History of Copyright Act</a:t>
            </a:r>
          </a:p>
        </p:txBody>
      </p:sp>
      <p:graphicFrame>
        <p:nvGraphicFramePr>
          <p:cNvPr id="31795" name="Group 51"/>
          <p:cNvGraphicFramePr>
            <a:graphicFrameLocks noGrp="1"/>
          </p:cNvGraphicFramePr>
          <p:nvPr>
            <p:ph idx="4294967295"/>
            <p:extLst>
              <p:ext uri="{D42A27DB-BD31-4B8C-83A1-F6EECF244321}">
                <p14:modId xmlns:p14="http://schemas.microsoft.com/office/powerpoint/2010/main" val="1601498001"/>
              </p:ext>
            </p:extLst>
          </p:nvPr>
        </p:nvGraphicFramePr>
        <p:xfrm>
          <a:off x="990600" y="1371600"/>
          <a:ext cx="7016750" cy="4937500"/>
        </p:xfrm>
        <a:graphic>
          <a:graphicData uri="http://schemas.openxmlformats.org/drawingml/2006/table">
            <a:tbl>
              <a:tblPr/>
              <a:tblGrid>
                <a:gridCol w="1001713"/>
                <a:gridCol w="6015037"/>
              </a:tblGrid>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1790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Congress passes copyright act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1830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Act expanded to published music</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1856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Act extended to published plays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7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1870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Act extended to works of art. Library of Congress become clearing house.</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1897</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Act extended to public performances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1909</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Act extended to reproductions (piano rolls)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1912</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Motion pictures added</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1976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Sound recordings and unpublished works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1980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latin typeface="Arial" charset="0"/>
                        </a:rPr>
                        <a:t>Computer programs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1988</a:t>
                      </a:r>
                      <a:endParaRPr kumimoji="0" lang="en-US" sz="2400" b="0" i="0" u="none" strike="noStrike" cap="none" normalizeH="0" baseline="0" dirty="0" smtClean="0">
                        <a:ln>
                          <a:noFill/>
                        </a:ln>
                        <a:solidFill>
                          <a:schemeClr val="tx1"/>
                        </a:solidFill>
                        <a:effectLst/>
                        <a:latin typeface="Arial"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hlinkClick r:id=""/>
                        </a:rPr>
                        <a:t>Copyright Term Extension Act</a:t>
                      </a:r>
                      <a:endParaRPr kumimoji="0" lang="en-US" sz="2400" b="0" i="0" u="none" strike="noStrike" cap="none" normalizeH="0" baseline="0" dirty="0" smtClean="0">
                        <a:ln>
                          <a:noFill/>
                        </a:ln>
                        <a:solidFill>
                          <a:schemeClr val="tx1"/>
                        </a:solidFill>
                        <a:effectLst/>
                        <a:latin typeface="Arial"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51699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US" sz="4000" smtClean="0"/>
              <a:t>Copyright Term Extension Act of 1988</a:t>
            </a:r>
          </a:p>
        </p:txBody>
      </p:sp>
      <p:sp>
        <p:nvSpPr>
          <p:cNvPr id="21507" name="Content Placeholder 2"/>
          <p:cNvSpPr>
            <a:spLocks noGrp="1"/>
          </p:cNvSpPr>
          <p:nvPr>
            <p:ph idx="1"/>
          </p:nvPr>
        </p:nvSpPr>
        <p:spPr/>
        <p:txBody>
          <a:bodyPr/>
          <a:lstStyle/>
          <a:p>
            <a:pPr>
              <a:defRPr/>
            </a:pPr>
            <a:r>
              <a:rPr lang="en-US" sz="2600" dirty="0" smtClean="0"/>
              <a:t>The Copyright Act of 1976 set the term of copy as the life of the author plus 50 years for individuals and for the life of the author plus 70 years for corporations or 95 years after publication.</a:t>
            </a:r>
          </a:p>
          <a:p>
            <a:pPr>
              <a:defRPr/>
            </a:pPr>
            <a:r>
              <a:rPr lang="en-US" sz="2600" dirty="0" smtClean="0"/>
              <a:t>The Copyright Term Extension Act of 1988 (sponsored by Sonny Bono) extended copyright terms in the US by 20 years to 95 years after publication.</a:t>
            </a:r>
          </a:p>
          <a:p>
            <a:pPr>
              <a:defRPr/>
            </a:pPr>
            <a:r>
              <a:rPr lang="en-US" sz="2600" dirty="0" smtClean="0"/>
              <a:t>Also called “The Mickey Mouse Protection Act.”</a:t>
            </a:r>
          </a:p>
          <a:p>
            <a:pPr>
              <a:defRPr/>
            </a:pPr>
            <a:endParaRPr lang="en-US" sz="2600" dirty="0" smtClean="0"/>
          </a:p>
        </p:txBody>
      </p:sp>
      <p:pic>
        <p:nvPicPr>
          <p:cNvPr id="14340" name="Picture 2" descr="http://t0.gstatic.com/images?q=tbn:BXug8QZLrS0P7M:http://www.s9.com/images/portraits/3279_Bono-Sonny.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954" y="5706268"/>
            <a:ext cx="9334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1"/>
          <p:cNvSpPr txBox="1">
            <a:spLocks noChangeArrowheads="1"/>
          </p:cNvSpPr>
          <p:nvPr/>
        </p:nvSpPr>
        <p:spPr bwMode="auto">
          <a:xfrm>
            <a:off x="1371600" y="6300788"/>
            <a:ext cx="4711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Rep. Sonny Bono (of Sonny and Cher fame)</a:t>
            </a:r>
          </a:p>
        </p:txBody>
      </p:sp>
      <p:pic>
        <p:nvPicPr>
          <p:cNvPr id="14342" name="Picture 2" descr="https://encrypted-tbn0.google.com/images?q=tbn:ANd9GcTyScIkyL2xkn2vwbtiFr6-Oa3YeuOdrsMXIBkwx74ZmtLOJp84t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8263" y="5743575"/>
            <a:ext cx="1039812"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1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Increasing Length of Copyrights</a:t>
            </a:r>
            <a:endParaRPr lang="en-US" dirty="0"/>
          </a:p>
        </p:txBody>
      </p:sp>
      <p:pic>
        <p:nvPicPr>
          <p:cNvPr id="15363" name="Picture 2" descr="http://cdni.wired.co.uk/455x303/a_c/copyrightter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63" y="1905000"/>
            <a:ext cx="73231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595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dirty="0" smtClean="0">
                <a:effectLst/>
              </a:rPr>
              <a:t>Increased Focus on Protecting Intellectual Property</a:t>
            </a:r>
          </a:p>
        </p:txBody>
      </p:sp>
      <p:sp>
        <p:nvSpPr>
          <p:cNvPr id="10243" name="Rectangle 3"/>
          <p:cNvSpPr>
            <a:spLocks noGrp="1" noRot="1" noChangeArrowheads="1"/>
          </p:cNvSpPr>
          <p:nvPr>
            <p:ph type="body" idx="4294967295"/>
          </p:nvPr>
        </p:nvSpPr>
        <p:spPr>
          <a:xfrm>
            <a:off x="1066800" y="1676400"/>
            <a:ext cx="7848600" cy="39933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r>
              <a:rPr lang="en-US" dirty="0" smtClean="0">
                <a:effectLst/>
                <a:hlinkClick r:id="rId3"/>
              </a:rPr>
              <a:t>RIAA</a:t>
            </a:r>
            <a:r>
              <a:rPr lang="en-US" dirty="0" smtClean="0">
                <a:effectLst/>
              </a:rPr>
              <a:t>, </a:t>
            </a:r>
            <a:r>
              <a:rPr lang="en-US" dirty="0" smtClean="0">
                <a:effectLst/>
                <a:hlinkClick r:id="rId4"/>
              </a:rPr>
              <a:t>MPAA</a:t>
            </a:r>
            <a:r>
              <a:rPr lang="en-US" dirty="0" smtClean="0">
                <a:effectLst/>
              </a:rPr>
              <a:t> attacks on file sharing</a:t>
            </a:r>
          </a:p>
          <a:p>
            <a:pPr marL="273050" indent="-273050"/>
            <a:r>
              <a:rPr lang="en-US" dirty="0" smtClean="0">
                <a:effectLst/>
              </a:rPr>
              <a:t>Counterarguments by scholars about the negative aspects of overly ambitious “digital rights management”</a:t>
            </a:r>
          </a:p>
        </p:txBody>
      </p:sp>
      <p:pic>
        <p:nvPicPr>
          <p:cNvPr id="10244" name="Picture 4" descr="Free Cultur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886200"/>
            <a:ext cx="167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Lawrence Lessi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3886200"/>
            <a:ext cx="18065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9" descr="Remix: Making Art and Commerce Thrive in the Hybrid Econom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1" y="3935924"/>
            <a:ext cx="1600200" cy="2415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0415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idx="4294967295"/>
          </p:nvPr>
        </p:nvSpPr>
        <p:spPr>
          <a:xfrm>
            <a:off x="533400" y="533400"/>
            <a:ext cx="82296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smtClean="0">
                <a:solidFill>
                  <a:schemeClr val="folHlink"/>
                </a:solidFill>
                <a:effectLst/>
              </a:rPr>
              <a:t>More Recent Intellectual Property Rights Legislation</a:t>
            </a:r>
          </a:p>
        </p:txBody>
      </p:sp>
      <p:sp>
        <p:nvSpPr>
          <p:cNvPr id="17411" name="Rectangle 3"/>
          <p:cNvSpPr>
            <a:spLocks noGrp="1" noRot="1" noChangeArrowheads="1"/>
          </p:cNvSpPr>
          <p:nvPr>
            <p:ph type="body" idx="4294967295"/>
          </p:nvPr>
        </p:nvSpPr>
        <p:spPr>
          <a:xfrm>
            <a:off x="609600" y="1905000"/>
            <a:ext cx="8229600" cy="453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hlinkClick r:id="rId3"/>
              </a:rPr>
              <a:t>Digital Millennium Copyright Act </a:t>
            </a:r>
            <a:r>
              <a:rPr lang="en-US" dirty="0" smtClean="0">
                <a:effectLst/>
              </a:rPr>
              <a:t>(DMCA) of </a:t>
            </a:r>
            <a:r>
              <a:rPr lang="en-US" dirty="0" smtClean="0">
                <a:effectLst/>
              </a:rPr>
              <a:t>1998  (safe harbor provisions connected with notice and takedown practices)</a:t>
            </a:r>
            <a:endParaRPr lang="en-US" dirty="0" smtClean="0">
              <a:effectLst/>
            </a:endParaRPr>
          </a:p>
          <a:p>
            <a:r>
              <a:rPr lang="en-US" dirty="0" smtClean="0">
                <a:effectLst/>
                <a:hlinkClick r:id="rId4"/>
              </a:rPr>
              <a:t>Inducing Infringement of Copyrights Act </a:t>
            </a:r>
            <a:r>
              <a:rPr lang="en-US" dirty="0" smtClean="0">
                <a:effectLst/>
              </a:rPr>
              <a:t>of </a:t>
            </a:r>
            <a:r>
              <a:rPr lang="en-US" dirty="0" smtClean="0">
                <a:effectLst/>
              </a:rPr>
              <a:t>2004 reflects the U.S. Supreme Court Betamax decision establishing the criterion of “fair use” and the idea that technologies should not be banned if there are significant non-infringing uses (SNIU) – tightens previous laws</a:t>
            </a:r>
          </a:p>
          <a:p>
            <a:pPr marL="68580" indent="0">
              <a:buNone/>
            </a:pPr>
            <a:endParaRPr lang="en-US" dirty="0" smtClean="0">
              <a:effectLst/>
            </a:endParaRPr>
          </a:p>
          <a:p>
            <a:endParaRPr lang="en-US" dirty="0" smtClean="0">
              <a:effectLst/>
            </a:endParaRPr>
          </a:p>
          <a:p>
            <a:pPr>
              <a:buFont typeface="Wingdings" pitchFamily="2" charset="2"/>
              <a:buNone/>
            </a:pPr>
            <a:endParaRPr lang="en-US" dirty="0" smtClean="0">
              <a:effectLst/>
            </a:endParaRPr>
          </a:p>
          <a:p>
            <a:endParaRPr lang="en-US" dirty="0" smtClean="0">
              <a:effectLst/>
            </a:endParaRPr>
          </a:p>
        </p:txBody>
      </p:sp>
    </p:spTree>
    <p:extLst>
      <p:ext uri="{BB962C8B-B14F-4D97-AF65-F5344CB8AC3E}">
        <p14:creationId xmlns:p14="http://schemas.microsoft.com/office/powerpoint/2010/main" val="34631133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defRPr/>
            </a:pPr>
            <a:r>
              <a:rPr lang="en-US" dirty="0" smtClean="0"/>
              <a:t>Napster shuts down</a:t>
            </a:r>
          </a:p>
        </p:txBody>
      </p:sp>
      <p:sp>
        <p:nvSpPr>
          <p:cNvPr id="3" name="Content Placeholder 2"/>
          <p:cNvSpPr>
            <a:spLocks noGrp="1"/>
          </p:cNvSpPr>
          <p:nvPr>
            <p:ph idx="1"/>
          </p:nvPr>
        </p:nvSpPr>
        <p:spPr>
          <a:xfrm>
            <a:off x="685800" y="1447800"/>
            <a:ext cx="8007350" cy="4191000"/>
          </a:xfrm>
        </p:spPr>
        <p:txBody>
          <a:bodyPr>
            <a:normAutofit/>
          </a:bodyPr>
          <a:lstStyle/>
          <a:p>
            <a:pPr marL="480060" eaLnBrk="1" fontAlgn="auto" hangingPunct="1">
              <a:spcAft>
                <a:spcPts val="0"/>
              </a:spcAft>
              <a:buClr>
                <a:schemeClr val="tx1">
                  <a:shade val="95000"/>
                </a:schemeClr>
              </a:buClr>
              <a:defRPr/>
            </a:pPr>
            <a:r>
              <a:rPr lang="en-US" sz="2400" dirty="0" smtClean="0"/>
              <a:t>In November 1999, the RIAA  filed suit against Napster for copyright infringement.</a:t>
            </a:r>
          </a:p>
          <a:p>
            <a:pPr marL="480060" eaLnBrk="1" fontAlgn="auto" hangingPunct="1">
              <a:spcAft>
                <a:spcPts val="0"/>
              </a:spcAft>
              <a:buClr>
                <a:schemeClr val="tx1">
                  <a:shade val="95000"/>
                </a:schemeClr>
              </a:buClr>
              <a:defRPr/>
            </a:pPr>
            <a:r>
              <a:rPr lang="en-US" sz="2400" dirty="0" smtClean="0"/>
              <a:t>By </a:t>
            </a:r>
            <a:r>
              <a:rPr lang="en-US" sz="2400" dirty="0"/>
              <a:t>2001, Napster had 26.4 Million users. </a:t>
            </a:r>
            <a:endParaRPr lang="en-US" sz="2400" dirty="0" smtClean="0"/>
          </a:p>
          <a:p>
            <a:pPr marL="480060">
              <a:buClr>
                <a:schemeClr val="tx1">
                  <a:shade val="95000"/>
                </a:schemeClr>
              </a:buClr>
              <a:defRPr/>
            </a:pPr>
            <a:r>
              <a:rPr lang="en-US" sz="2400" dirty="0"/>
              <a:t>The RIAA’s suit was successful and Napster had to close down in July 2001.</a:t>
            </a:r>
          </a:p>
          <a:p>
            <a:pPr marL="480060" eaLnBrk="1" fontAlgn="auto" hangingPunct="1">
              <a:spcAft>
                <a:spcPts val="0"/>
              </a:spcAft>
              <a:buClr>
                <a:schemeClr val="tx1">
                  <a:shade val="95000"/>
                </a:schemeClr>
              </a:buClr>
              <a:defRPr/>
            </a:pPr>
            <a:r>
              <a:rPr lang="en-US" sz="2400" dirty="0" smtClean="0"/>
              <a:t>People interested in sharing copyrighted material turned to </a:t>
            </a:r>
            <a:r>
              <a:rPr lang="en-US" sz="2400" dirty="0" err="1" smtClean="0"/>
              <a:t>gnutella</a:t>
            </a:r>
            <a:r>
              <a:rPr lang="en-US" sz="2400" dirty="0" smtClean="0"/>
              <a:t> networks and then to </a:t>
            </a:r>
            <a:r>
              <a:rPr lang="en-US" sz="2400" dirty="0" err="1" smtClean="0"/>
              <a:t>BitTorrents</a:t>
            </a:r>
            <a:endParaRPr lang="en-US" sz="2400" dirty="0"/>
          </a:p>
          <a:p>
            <a:pPr marL="548640" indent="-411480" eaLnBrk="1" fontAlgn="auto" hangingPunct="1">
              <a:spcAft>
                <a:spcPts val="0"/>
              </a:spcAft>
              <a:buClr>
                <a:schemeClr val="tx1">
                  <a:shade val="95000"/>
                </a:schemeClr>
              </a:buClr>
              <a:buFont typeface="Wingdings 2"/>
              <a:buChar char=""/>
              <a:defRPr/>
            </a:pPr>
            <a:endParaRPr lang="en-US" dirty="0"/>
          </a:p>
        </p:txBody>
      </p:sp>
    </p:spTree>
    <p:extLst>
      <p:ext uri="{BB962C8B-B14F-4D97-AF65-F5344CB8AC3E}">
        <p14:creationId xmlns:p14="http://schemas.microsoft.com/office/powerpoint/2010/main" val="3030538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85</TotalTime>
  <Words>1317</Words>
  <Application>Microsoft Office PowerPoint</Application>
  <PresentationFormat>On-screen Show (4:3)</PresentationFormat>
  <Paragraphs>130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The Politics of File Sharing in the United States</vt:lpstr>
      <vt:lpstr>Sequence of Events</vt:lpstr>
      <vt:lpstr>Purpose of the Research</vt:lpstr>
      <vt:lpstr>History of Copyright Act</vt:lpstr>
      <vt:lpstr>Copyright Term Extension Act of 1988</vt:lpstr>
      <vt:lpstr>Increasing Length of Copyrights</vt:lpstr>
      <vt:lpstr>Increased Focus on Protecting Intellectual Property</vt:lpstr>
      <vt:lpstr>More Recent Intellectual Property Rights Legislation</vt:lpstr>
      <vt:lpstr>Napster shuts down</vt:lpstr>
      <vt:lpstr>The Pirate Bay and the Pirate Party</vt:lpstr>
      <vt:lpstr>Supporters </vt:lpstr>
      <vt:lpstr>Arguments by Supporters</vt:lpstr>
      <vt:lpstr>Opponents</vt:lpstr>
      <vt:lpstr>Arguments by Opponents</vt:lpstr>
      <vt:lpstr>More Arguments of Opponents</vt:lpstr>
      <vt:lpstr>Salman Khan explains why he opposes SOPA/PIPA </vt:lpstr>
      <vt:lpstr>Internet-based Mobilization of Opponents</vt:lpstr>
      <vt:lpstr>The White House comes out against SOPA and PIPA</vt:lpstr>
      <vt:lpstr>The Bills are Shelved</vt:lpstr>
      <vt:lpstr>What Happened and Why?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File Sharing in the United States</dc:title>
  <dc:creator>Hart, Jeffrey A.</dc:creator>
  <cp:lastModifiedBy>Hart, Jeffrey A.</cp:lastModifiedBy>
  <cp:revision>10</cp:revision>
  <dcterms:created xsi:type="dcterms:W3CDTF">2012-03-22T17:05:29Z</dcterms:created>
  <dcterms:modified xsi:type="dcterms:W3CDTF">2012-03-22T18:31:06Z</dcterms:modified>
</cp:coreProperties>
</file>