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60" r:id="rId4"/>
    <p:sldId id="266" r:id="rId5"/>
    <p:sldId id="259" r:id="rId6"/>
    <p:sldId id="261" r:id="rId7"/>
    <p:sldId id="257" r:id="rId8"/>
    <p:sldId id="276" r:id="rId9"/>
    <p:sldId id="277" r:id="rId10"/>
    <p:sldId id="278" r:id="rId11"/>
    <p:sldId id="279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775787D5-CD99-4778-9924-79CFA777CB97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B1A05CA3-AD37-4960-9489-6979393F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9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0FA7F2A3-454F-4189-9542-A96642AD8141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F5B0E2E3-D32B-48FF-9D43-70FD22923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2E3-D32B-48FF-9D43-70FD22923B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4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E2E3-D32B-48FF-9D43-70FD22923B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F6FC20-EBD6-468F-8982-6094F97A729D}" type="datetimeFigureOut">
              <a:rPr lang="en-US" smtClean="0"/>
              <a:t>6/23/2014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D2C680-B20D-40CE-AA38-75A20C072AC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page.iu.edu/~hart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hartjeff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Internet_host_count_1988-2012_log_scale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en.wikipedia.org/wiki/File:Carnabotnet_geovideo_lowres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Technological innovation in the age of the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A. Hart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867401"/>
            <a:ext cx="592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Lecture prepared for delivery at </a:t>
            </a:r>
            <a:r>
              <a:rPr lang="en-US" dirty="0" smtClean="0"/>
              <a:t> the Transatlantic Policy </a:t>
            </a:r>
          </a:p>
          <a:p>
            <a:r>
              <a:rPr lang="en-US" dirty="0" smtClean="0"/>
              <a:t>Consortium, </a:t>
            </a:r>
            <a:r>
              <a:rPr lang="en-US" dirty="0" smtClean="0"/>
              <a:t>Indiana </a:t>
            </a:r>
            <a:r>
              <a:rPr lang="en-US" dirty="0" smtClean="0"/>
              <a:t>University, </a:t>
            </a:r>
            <a:r>
              <a:rPr lang="en-US" dirty="0" smtClean="0"/>
              <a:t>Bloomington</a:t>
            </a:r>
            <a:r>
              <a:rPr lang="en-US" dirty="0" smtClean="0"/>
              <a:t>, June </a:t>
            </a:r>
            <a:r>
              <a:rPr lang="en-US" dirty="0" smtClean="0"/>
              <a:t>24</a:t>
            </a:r>
            <a:r>
              <a:rPr lang="en-US" dirty="0" smtClean="0"/>
              <a:t>, </a:t>
            </a:r>
            <a:r>
              <a:rPr lang="en-US" dirty="0" smtClean="0"/>
              <a:t>2014.</a:t>
            </a:r>
            <a:endParaRPr lang="en-US" dirty="0"/>
          </a:p>
        </p:txBody>
      </p:sp>
      <p:pic>
        <p:nvPicPr>
          <p:cNvPr id="1026" name="Picture 2" descr="http://pages.iu.edu/~hartj/images/Jeff_2012_color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25812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that Effect Innovation (for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Antitrust, competition law enforcement</a:t>
            </a:r>
          </a:p>
          <a:p>
            <a:r>
              <a:rPr lang="en-US" dirty="0" smtClean="0"/>
              <a:t>Net neutrality, colocation, access to the local loop</a:t>
            </a:r>
          </a:p>
          <a:p>
            <a:r>
              <a:rPr lang="en-US" dirty="0" smtClean="0"/>
              <a:t>Subsidies for building out infrastructure</a:t>
            </a:r>
          </a:p>
          <a:p>
            <a:r>
              <a:rPr lang="en-US" dirty="0" smtClean="0"/>
              <a:t>R&amp;D and other science-related policies</a:t>
            </a:r>
          </a:p>
          <a:p>
            <a:r>
              <a:rPr lang="en-US" dirty="0" smtClean="0"/>
              <a:t>Intellectual property rights regimes</a:t>
            </a:r>
          </a:p>
          <a:p>
            <a:r>
              <a:rPr lang="en-US" dirty="0" smtClean="0"/>
              <a:t>Digital standards</a:t>
            </a:r>
          </a:p>
          <a:p>
            <a:r>
              <a:rPr lang="en-US" dirty="0" smtClean="0"/>
              <a:t>Privacy rules and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Transatlantic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Dominance of US-owned firms in important markets</a:t>
            </a:r>
          </a:p>
          <a:p>
            <a:r>
              <a:rPr lang="en-US" dirty="0" smtClean="0"/>
              <a:t>Tax havens (e.g. Ireland)</a:t>
            </a:r>
          </a:p>
          <a:p>
            <a:r>
              <a:rPr lang="en-US" dirty="0" smtClean="0"/>
              <a:t>Rise of pirate parties</a:t>
            </a:r>
          </a:p>
          <a:p>
            <a:r>
              <a:rPr lang="en-US" dirty="0" smtClean="0"/>
              <a:t>Variance in competition and intellectual property laws and enforcement practices</a:t>
            </a:r>
          </a:p>
          <a:p>
            <a:r>
              <a:rPr lang="en-US" dirty="0" smtClean="0"/>
              <a:t>Other varieties of capitalism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Emeritus of Political Science</a:t>
            </a:r>
          </a:p>
          <a:p>
            <a:r>
              <a:rPr lang="en-US" dirty="0" smtClean="0"/>
              <a:t>Taught at IU from 1981 to 2013</a:t>
            </a:r>
          </a:p>
          <a:p>
            <a:r>
              <a:rPr lang="en-US" dirty="0" smtClean="0"/>
              <a:t>Specialist in International Relations and International Political Economy</a:t>
            </a:r>
          </a:p>
          <a:p>
            <a:r>
              <a:rPr lang="en-US" dirty="0" smtClean="0"/>
              <a:t>Web site: </a:t>
            </a:r>
            <a:r>
              <a:rPr lang="en-US" dirty="0" smtClean="0">
                <a:hlinkClick r:id="rId3"/>
              </a:rPr>
              <a:t>http://mypage.iu.edu/~hartj</a:t>
            </a:r>
            <a:endParaRPr lang="en-US" dirty="0" smtClean="0"/>
          </a:p>
          <a:p>
            <a:r>
              <a:rPr lang="en-US" dirty="0" smtClean="0"/>
              <a:t>You can access this lecture at: </a:t>
            </a:r>
            <a:r>
              <a:rPr lang="en-US" dirty="0" smtClean="0">
                <a:hlinkClick r:id="rId4"/>
              </a:rPr>
              <a:t>http://www.slideshare.net/hartjeff12/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Hosts, 1981-2012</a:t>
            </a:r>
            <a:endParaRPr lang="en-US" dirty="0"/>
          </a:p>
        </p:txBody>
      </p:sp>
      <p:pic>
        <p:nvPicPr>
          <p:cNvPr id="2050" name="Picture 2" descr="http://upload.wikimedia.org/wikipedia/commons/thumb/c/c6/Internet_host_count_1988-2012_log_scale.png/600px-Internet_host_count_1988-2012_log_sca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731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vs. Wireless Access</a:t>
            </a:r>
            <a:endParaRPr lang="en-US" dirty="0"/>
          </a:p>
        </p:txBody>
      </p:sp>
      <p:pic>
        <p:nvPicPr>
          <p:cNvPr id="2050" name="Picture 2" descr="Mobil traffic as a % of global internet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10400" cy="52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 by Region</a:t>
            </a:r>
            <a:endParaRPr lang="en-US" dirty="0"/>
          </a:p>
        </p:txBody>
      </p:sp>
      <p:sp>
        <p:nvSpPr>
          <p:cNvPr id="4" name="AutoShape 2" descr="world internet users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world internet users"/>
          <p:cNvSpPr>
            <a:spLocks noChangeAspect="1" noChangeArrowheads="1"/>
          </p:cNvSpPr>
          <p:nvPr/>
        </p:nvSpPr>
        <p:spPr bwMode="auto">
          <a:xfrm>
            <a:off x="215900" y="15875"/>
            <a:ext cx="5715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79724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sz="3400" dirty="0" smtClean="0"/>
              <a:t>World Map of Usage over a 24 Hour Period in 2012: Red is High</a:t>
            </a:r>
            <a:endParaRPr lang="en-US" sz="3400" dirty="0"/>
          </a:p>
        </p:txBody>
      </p:sp>
      <p:pic>
        <p:nvPicPr>
          <p:cNvPr id="3074" name="Picture 2" descr="http://upload.wikimedia.org/wikipedia/commons/1/1a/Carnabotnet_geovideo_lowre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752600"/>
            <a:ext cx="827572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09403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Faster and cheaper communications </a:t>
            </a:r>
            <a:r>
              <a:rPr lang="en-US" dirty="0" smtClean="0"/>
              <a:t> that </a:t>
            </a:r>
            <a:r>
              <a:rPr lang="en-US" dirty="0" smtClean="0"/>
              <a:t>are increasingly global in scope</a:t>
            </a:r>
          </a:p>
          <a:p>
            <a:r>
              <a:rPr lang="en-US" dirty="0" smtClean="0"/>
              <a:t>Much lower barriers to forming groups, especially groups that connect geographically dispersed people and institutions</a:t>
            </a:r>
          </a:p>
          <a:p>
            <a:r>
              <a:rPr lang="en-US" dirty="0" smtClean="0"/>
              <a:t>New forms of </a:t>
            </a:r>
            <a:r>
              <a:rPr lang="en-US" dirty="0" smtClean="0"/>
              <a:t>collaboration, e.g. crowd-sourcing and crowd-funding; new forms of surveillance</a:t>
            </a:r>
            <a:endParaRPr lang="en-US" dirty="0" smtClean="0"/>
          </a:p>
          <a:p>
            <a:r>
              <a:rPr lang="en-US" dirty="0" smtClean="0"/>
              <a:t>The migration of many human activities that used to occur only in the physical world to “Cyberspace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Blurring of Regulatory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Boundaries between previously separate regulatory spaces are blurring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Telephone networks vs. data networks</a:t>
            </a:r>
          </a:p>
          <a:p>
            <a:pPr lvl="1"/>
            <a:r>
              <a:rPr lang="en-US" dirty="0" smtClean="0"/>
              <a:t>Print media vs. online media</a:t>
            </a:r>
          </a:p>
          <a:p>
            <a:pPr lvl="1"/>
            <a:r>
              <a:rPr lang="en-US" dirty="0" smtClean="0"/>
              <a:t>Face to face vs. distance education</a:t>
            </a:r>
          </a:p>
          <a:p>
            <a:r>
              <a:rPr lang="en-US" dirty="0" smtClean="0"/>
              <a:t>New infrastructures must be built to accommodate increasing demand for high-speed (broadband)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Players vs. Little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Players: Google, </a:t>
            </a:r>
            <a:r>
              <a:rPr lang="en-US" dirty="0" err="1" smtClean="0"/>
              <a:t>Baidu</a:t>
            </a:r>
            <a:r>
              <a:rPr lang="en-US" dirty="0" smtClean="0"/>
              <a:t>, eBay, Ali Baba, Facebook, Twitter, </a:t>
            </a:r>
            <a:r>
              <a:rPr lang="en-US" dirty="0" err="1" smtClean="0"/>
              <a:t>Weibo</a:t>
            </a:r>
            <a:r>
              <a:rPr lang="en-US" dirty="0" smtClean="0"/>
              <a:t>, Apple, Amazon</a:t>
            </a:r>
          </a:p>
          <a:p>
            <a:r>
              <a:rPr lang="en-US" dirty="0" smtClean="0"/>
              <a:t>Big Internet Service Providers (ISPs): AT&amp;T, Verizon, Comcast, BT, France Telecom, etc.</a:t>
            </a:r>
          </a:p>
          <a:p>
            <a:r>
              <a:rPr lang="en-US" dirty="0" smtClean="0"/>
              <a:t>Little firms (often innovative and often absorbed by the big players): e.g. </a:t>
            </a:r>
            <a:r>
              <a:rPr lang="en-US" dirty="0" err="1" smtClean="0"/>
              <a:t>Whatsapp</a:t>
            </a:r>
            <a:r>
              <a:rPr lang="en-US" dirty="0" smtClean="0"/>
              <a:t>, Snapchat, Instagram, YouTube,  Oculus, etc.</a:t>
            </a:r>
          </a:p>
          <a:p>
            <a:r>
              <a:rPr lang="en-US" dirty="0" smtClean="0"/>
              <a:t>Even smaller firms that can remain independent if sufficiently nimble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220</TotalTime>
  <Words>377</Words>
  <Application>Microsoft Office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Technological innovation in the age of the Internet</vt:lpstr>
      <vt:lpstr>About me</vt:lpstr>
      <vt:lpstr>Internet Hosts, 1981-2012</vt:lpstr>
      <vt:lpstr>Wired vs. Wireless Access</vt:lpstr>
      <vt:lpstr>Internet Users by Region</vt:lpstr>
      <vt:lpstr>World Map of Usage over a 24 Hour Period in 2012: Red is High</vt:lpstr>
      <vt:lpstr>What has changed?</vt:lpstr>
      <vt:lpstr>Blurring of Regulatory Boundaries</vt:lpstr>
      <vt:lpstr>Big Players vs. Little Players</vt:lpstr>
      <vt:lpstr>Policies that Effect Innovation (for example)</vt:lpstr>
      <vt:lpstr>Transatlantic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Politics in the Age of the Internet</dc:title>
  <dc:creator>Hart, Jeffrey A.</dc:creator>
  <cp:lastModifiedBy>hartjeff12</cp:lastModifiedBy>
  <cp:revision>22</cp:revision>
  <cp:lastPrinted>2014-05-26T21:34:28Z</cp:lastPrinted>
  <dcterms:created xsi:type="dcterms:W3CDTF">2014-05-25T19:12:20Z</dcterms:created>
  <dcterms:modified xsi:type="dcterms:W3CDTF">2014-06-24T03:26:20Z</dcterms:modified>
</cp:coreProperties>
</file>